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n"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n"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p:restoredTop sz="69347" autoAdjust="0"/>
  </p:normalViewPr>
  <p:slideViewPr>
    <p:cSldViewPr snapToGrid="0" snapToObjects="1">
      <p:cViewPr varScale="1">
        <p:scale>
          <a:sx n="21" d="100"/>
          <a:sy n="21" d="100"/>
        </p:scale>
        <p:origin x="134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49" name="Shape 149"/>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a:defRPr>
    </a:lvl1pPr>
    <a:lvl2pPr indent="228600" defTabSz="457200" latinLnBrk="0">
      <a:lnSpc>
        <a:spcPct val="117999"/>
      </a:lnSpc>
      <a:defRPr sz="2200">
        <a:latin typeface="+mn-lt"/>
        <a:ea typeface="+mn-ea"/>
        <a:cs typeface="+mn-cs"/>
        <a:sym typeface="Helvetica"/>
      </a:defRPr>
    </a:lvl2pPr>
    <a:lvl3pPr indent="457200" defTabSz="457200" latinLnBrk="0">
      <a:lnSpc>
        <a:spcPct val="117999"/>
      </a:lnSpc>
      <a:defRPr sz="2200">
        <a:latin typeface="+mn-lt"/>
        <a:ea typeface="+mn-ea"/>
        <a:cs typeface="+mn-cs"/>
        <a:sym typeface="Helvetica"/>
      </a:defRPr>
    </a:lvl3pPr>
    <a:lvl4pPr indent="685800" defTabSz="457200" latinLnBrk="0">
      <a:lnSpc>
        <a:spcPct val="117999"/>
      </a:lnSpc>
      <a:defRPr sz="2200">
        <a:latin typeface="+mn-lt"/>
        <a:ea typeface="+mn-ea"/>
        <a:cs typeface="+mn-cs"/>
        <a:sym typeface="Helvetica"/>
      </a:defRPr>
    </a:lvl4pPr>
    <a:lvl5pPr indent="914400" defTabSz="457200" latinLnBrk="0">
      <a:lnSpc>
        <a:spcPct val="117999"/>
      </a:lnSpc>
      <a:defRPr sz="2200">
        <a:latin typeface="+mn-lt"/>
        <a:ea typeface="+mn-ea"/>
        <a:cs typeface="+mn-cs"/>
        <a:sym typeface="Helvetica"/>
      </a:defRPr>
    </a:lvl5pPr>
    <a:lvl6pPr indent="1143000" defTabSz="457200" latinLnBrk="0">
      <a:lnSpc>
        <a:spcPct val="117999"/>
      </a:lnSpc>
      <a:defRPr sz="2200">
        <a:latin typeface="+mn-lt"/>
        <a:ea typeface="+mn-ea"/>
        <a:cs typeface="+mn-cs"/>
        <a:sym typeface="Helvetica"/>
      </a:defRPr>
    </a:lvl6pPr>
    <a:lvl7pPr indent="1371600" defTabSz="457200" latinLnBrk="0">
      <a:lnSpc>
        <a:spcPct val="117999"/>
      </a:lnSpc>
      <a:defRPr sz="2200">
        <a:latin typeface="+mn-lt"/>
        <a:ea typeface="+mn-ea"/>
        <a:cs typeface="+mn-cs"/>
        <a:sym typeface="Helvetica"/>
      </a:defRPr>
    </a:lvl7pPr>
    <a:lvl8pPr indent="1600200" defTabSz="457200" latinLnBrk="0">
      <a:lnSpc>
        <a:spcPct val="117999"/>
      </a:lnSpc>
      <a:defRPr sz="2200">
        <a:latin typeface="+mn-lt"/>
        <a:ea typeface="+mn-ea"/>
        <a:cs typeface="+mn-cs"/>
        <a:sym typeface="Helvetica"/>
      </a:defRPr>
    </a:lvl8pPr>
    <a:lvl9pPr indent="1828800" defTabSz="457200" latinLnBrk="0">
      <a:lnSpc>
        <a:spcPct val="117999"/>
      </a:lnSpc>
      <a:defRPr sz="2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646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[BRING HANDS TOGETHER AND INTERLOCK FINGERS] Remember that BEAUTIFUL and HEALTHY go together as benefits when you protect your skin from the sun!</a:t>
            </a:r>
          </a:p>
        </p:txBody>
      </p:sp>
    </p:spTree>
    <p:extLst>
      <p:ext uri="{BB962C8B-B14F-4D97-AF65-F5344CB8AC3E}">
        <p14:creationId xmlns:p14="http://schemas.microsoft.com/office/powerpoint/2010/main" val="187459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457200" y="720725"/>
            <a:ext cx="6400800" cy="360045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en-US" dirty="0"/>
              <a:t>• I like to start with clothing, because it has been used throughout history to protect your skin from all of the sun’s rays. </a:t>
            </a:r>
          </a:p>
          <a:p>
            <a:r>
              <a:rPr lang="en-US" dirty="0"/>
              <a:t>• I you think about how a body part that has always been covered by clothing looks from, say, your hand or forearm, you see a BIG difference! </a:t>
            </a:r>
          </a:p>
          <a:p>
            <a:r>
              <a:rPr lang="en-US" dirty="0"/>
              <a:t>• </a:t>
            </a:r>
            <a:r>
              <a:rPr dirty="0"/>
              <a:t>The Skin Cancer Foundation recommends hats with at least a 3-inch brim all around for best protection</a:t>
            </a:r>
            <a:r>
              <a:rPr lang="en-US" dirty="0"/>
              <a:t>.</a:t>
            </a:r>
          </a:p>
          <a:p>
            <a:r>
              <a:rPr lang="en-US" dirty="0"/>
              <a:t>• </a:t>
            </a:r>
            <a:r>
              <a:rPr dirty="0"/>
              <a:t>Baseball caps are common, especially at spectator sports and are better than nothing. But that leaves much of the face, ears and neck exposed, so sunscreen is a must and should be reapplied every two hours.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Darker, brighter and tightly woven fabrics generally have a higher UPF than lighter ones, even if not labeled. Denim, for example, or a winter coat, naturally has a high UPF!</a:t>
            </a:r>
          </a:p>
        </p:txBody>
      </p:sp>
    </p:spTree>
    <p:extLst>
      <p:ext uri="{BB962C8B-B14F-4D97-AF65-F5344CB8AC3E}">
        <p14:creationId xmlns:p14="http://schemas.microsoft.com/office/powerpoint/2010/main" val="78928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457200" y="720725"/>
            <a:ext cx="6400800" cy="360045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rPr lang="en-US" dirty="0"/>
              <a:t>• </a:t>
            </a:r>
            <a:r>
              <a:rPr dirty="0"/>
              <a:t>Walk on the shady side of the street, sit under an awning or sun-protective umbrella, duck onto the covered porch at a pool party or even under a tree. </a:t>
            </a:r>
          </a:p>
          <a:p>
            <a:r>
              <a:rPr lang="en-US" dirty="0"/>
              <a:t>• </a:t>
            </a:r>
            <a:r>
              <a:rPr dirty="0"/>
              <a:t>Personal sun umbrellas, or parasols, have protected skin throughout history. When it’s hot outside, the breeze gets in and it feels cooler. There’s less glare in your eyes.</a:t>
            </a:r>
          </a:p>
          <a:p>
            <a:r>
              <a:rPr lang="en-US" dirty="0"/>
              <a:t>• </a:t>
            </a:r>
            <a:r>
              <a:rPr dirty="0"/>
              <a:t>A dark, tightly woven or reflective umbrella fabric usually offers better protection than a light, translucent one.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xfrm>
            <a:off x="457200" y="720725"/>
            <a:ext cx="6400800" cy="3600450"/>
          </a:xfrm>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rPr lang="en-US" dirty="0"/>
              <a:t>• </a:t>
            </a:r>
            <a:r>
              <a:rPr dirty="0"/>
              <a:t>Car windshields are treated to shield drivers from most UVA, but side, back and sunroof windows usually aren’t. </a:t>
            </a:r>
            <a:endParaRPr lang="en-US" dirty="0"/>
          </a:p>
          <a:p>
            <a:r>
              <a:rPr lang="en-US" dirty="0"/>
              <a:t>• Drivers in the U.S. and countries with the driver’s side on the left have more skin cancers on the left side of the body — and vice versa.</a:t>
            </a:r>
            <a:endParaRPr dirty="0"/>
          </a:p>
          <a:p>
            <a:r>
              <a:rPr lang="en-US" dirty="0"/>
              <a:t>• </a:t>
            </a:r>
            <a:r>
              <a:rPr dirty="0"/>
              <a:t>Airline pilots, crew members and even frequent travelers shave been shown to get more skin cancers than other people.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We know of patients who have gotten dangerous melanoma in their 20s, or even in their teens, from using tanning beds. It’s never worth it!</a:t>
            </a:r>
          </a:p>
        </p:txBody>
      </p:sp>
    </p:spTree>
    <p:extLst>
      <p:ext uri="{BB962C8B-B14F-4D97-AF65-F5344CB8AC3E}">
        <p14:creationId xmlns:p14="http://schemas.microsoft.com/office/powerpoint/2010/main" val="1982842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SPF is related to those UBV rays you saw on the far left side of our spectrum, the ones representing that tiny, but very dangerous, part of the spectrum!</a:t>
            </a:r>
          </a:p>
          <a:p>
            <a:r>
              <a:rPr lang="en-US" dirty="0"/>
              <a:t>• Most people think they know what SPF means, but it is really an amount of time that is personalized to each person. </a:t>
            </a:r>
          </a:p>
          <a:p>
            <a:r>
              <a:rPr lang="en-US" dirty="0"/>
              <a:t>• Some people’s skin gets red within 3 minutes, so an SPF 15 would only protect you from sunburn for 45 minutes! </a:t>
            </a:r>
          </a:p>
          <a:p>
            <a:r>
              <a:rPr lang="en-US" dirty="0"/>
              <a:t>• Plus, you have to slather on enough product enough to make it effective. (more about that in a minute.)</a:t>
            </a:r>
          </a:p>
        </p:txBody>
      </p:sp>
    </p:spTree>
    <p:extLst>
      <p:ext uri="{BB962C8B-B14F-4D97-AF65-F5344CB8AC3E}">
        <p14:creationId xmlns:p14="http://schemas.microsoft.com/office/powerpoint/2010/main" val="13583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So “broad spectrum” protection protects your skin from both parts of the UV part of the spectrum we showed you earlier.</a:t>
            </a:r>
          </a:p>
        </p:txBody>
      </p:sp>
    </p:spTree>
    <p:extLst>
      <p:ext uri="{BB962C8B-B14F-4D97-AF65-F5344CB8AC3E}">
        <p14:creationId xmlns:p14="http://schemas.microsoft.com/office/powerpoint/2010/main" val="2867644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If you towel off after being in the water, you wipe off some of that protection, so you need to reapply, even if it’s been a short time since you jumped in!</a:t>
            </a:r>
          </a:p>
        </p:txBody>
      </p:sp>
    </p:spTree>
    <p:extLst>
      <p:ext uri="{BB962C8B-B14F-4D97-AF65-F5344CB8AC3E}">
        <p14:creationId xmlns:p14="http://schemas.microsoft.com/office/powerpoint/2010/main" val="1413144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[IF YOU WANT TO MENTION OR IF CONTROVERSIES COME UP IN DISCUSSION]</a:t>
            </a:r>
          </a:p>
          <a:p>
            <a:r>
              <a:rPr lang="en-US" dirty="0"/>
              <a:t>• Zinc and titanium are ingredients that some people believe are better for the environment and may be less controversial [i.e., FDA GRASE distinction, absorption into bloodstream, coral reefs, etc.] More research is needed, but mineral products are widely available for those who prefer them. </a:t>
            </a:r>
          </a:p>
        </p:txBody>
      </p:sp>
    </p:spTree>
    <p:extLst>
      <p:ext uri="{BB962C8B-B14F-4D97-AF65-F5344CB8AC3E}">
        <p14:creationId xmlns:p14="http://schemas.microsoft.com/office/powerpoint/2010/main" val="55252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862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For example, if you’re using an SPF 30 product but only apply 1/3 of the recommended amount, it’s like using an SPF 10 and won’t protect your for long!</a:t>
            </a:r>
          </a:p>
          <a:p>
            <a:r>
              <a:rPr lang="en-US" dirty="0"/>
              <a:t>• One dermatologist we know says you should apply sunscreen like paint, as if you were painting a house and trying to to get good coverage. Then rub it in!</a:t>
            </a:r>
          </a:p>
          <a:p>
            <a:r>
              <a:rPr lang="en-US" dirty="0"/>
              <a:t>• If you use a spray, spray till it really glistens on the skin, then rub it in well.</a:t>
            </a:r>
          </a:p>
        </p:txBody>
      </p:sp>
    </p:spTree>
    <p:extLst>
      <p:ext uri="{BB962C8B-B14F-4D97-AF65-F5344CB8AC3E}">
        <p14:creationId xmlns:p14="http://schemas.microsoft.com/office/powerpoint/2010/main" val="85329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The iron oxides used to tint products may protect against a broader part of the spectrum than just UV. It couldn’t hurt! </a:t>
            </a:r>
          </a:p>
          <a:p>
            <a:r>
              <a:rPr lang="en-US" dirty="0"/>
              <a:t>• More and more men are using tinted products; they’re not makeup, but they do even out skin tone and look good on anyone.</a:t>
            </a:r>
          </a:p>
          <a:p>
            <a:r>
              <a:rPr lang="en-US" dirty="0"/>
              <a:t>• Free radicals are harmful oxidation; topical antioxidants in products may help fight them. [Eating colorful fruits and vegetables high in antioxidants may help, too!] </a:t>
            </a:r>
          </a:p>
          <a:p>
            <a:r>
              <a:rPr lang="en-US" dirty="0"/>
              <a:t>• So many new types of products are out there; experiment until you find the perfect ones for you!</a:t>
            </a:r>
          </a:p>
        </p:txBody>
      </p:sp>
    </p:spTree>
    <p:extLst>
      <p:ext uri="{BB962C8B-B14F-4D97-AF65-F5344CB8AC3E}">
        <p14:creationId xmlns:p14="http://schemas.microsoft.com/office/powerpoint/2010/main" val="766188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 get outside, stay healthy and protect your skin!</a:t>
            </a:r>
          </a:p>
        </p:txBody>
      </p:sp>
    </p:spTree>
    <p:extLst>
      <p:ext uri="{BB962C8B-B14F-4D97-AF65-F5344CB8AC3E}">
        <p14:creationId xmlns:p14="http://schemas.microsoft.com/office/powerpoint/2010/main" val="8869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77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And I want to make clear, we [or The Skin Cancer Foundation ] are not anti-fun-in-the-sun! We want you to get outside. </a:t>
            </a:r>
          </a:p>
          <a:p>
            <a:r>
              <a:rPr lang="en-US" dirty="0"/>
              <a:t>• Studies show that being among trees, near water, just out in nature lowers blood pressure and stress hormones, gets you moving and makes you feel happy. So get out there, but keep your skin safe. We’ll tell you how. </a:t>
            </a:r>
          </a:p>
        </p:txBody>
      </p:sp>
    </p:spTree>
    <p:extLst>
      <p:ext uri="{BB962C8B-B14F-4D97-AF65-F5344CB8AC3E}">
        <p14:creationId xmlns:p14="http://schemas.microsoft.com/office/powerpoint/2010/main" val="207138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First, a few facts about skin cancer. </a:t>
            </a:r>
          </a:p>
        </p:txBody>
      </p:sp>
    </p:spTree>
    <p:extLst>
      <p:ext uri="{BB962C8B-B14F-4D97-AF65-F5344CB8AC3E}">
        <p14:creationId xmlns:p14="http://schemas.microsoft.com/office/powerpoint/2010/main" val="383031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Luckily, skin cancer is the cancer you can PREVENT! Protecting your skin from the sun is the key. </a:t>
            </a:r>
          </a:p>
        </p:txBody>
      </p:sp>
    </p:spTree>
    <p:extLst>
      <p:ext uri="{BB962C8B-B14F-4D97-AF65-F5344CB8AC3E}">
        <p14:creationId xmlns:p14="http://schemas.microsoft.com/office/powerpoint/2010/main" val="391994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 This graph represents ALL the stuff the sun puts out that reaches us here on Earth. </a:t>
            </a:r>
          </a:p>
          <a:p>
            <a:r>
              <a:rPr lang="en-US" dirty="0"/>
              <a:t>• While this is an electromagnetic spectrum, it’s all basically light. That light travels in wavelengths [MAKE PARABOLIC HAND MOTION] that are measured in NANOMETERS. </a:t>
            </a:r>
          </a:p>
          <a:p>
            <a:r>
              <a:rPr lang="en-US" dirty="0"/>
              <a:t>• A nanometer is one BILLIONTH of a meter, so the wavelengths on the left side are super tiny and the ones on the far right are a little larger.</a:t>
            </a:r>
          </a:p>
          <a:p>
            <a:r>
              <a:rPr lang="en-US" dirty="0"/>
              <a:t>• [CAN SAY IF YOU HAVE A SCIENCE AUDIENCE] For you science enthusiasts out there, yes, there are gamma rays and UVC rays to the left side of our spectrum that don’t reach us. </a:t>
            </a:r>
            <a:br>
              <a:rPr lang="en-US" dirty="0"/>
            </a:br>
            <a:r>
              <a:rPr lang="en-US" dirty="0"/>
              <a:t>• UVC rays are deadly and do not reach us on earth, but artificial UVC is used in germ-cleaning machines you may have heard about during the pandemic.</a:t>
            </a:r>
          </a:p>
          <a:p>
            <a:r>
              <a:rPr lang="en-US" dirty="0"/>
              <a:t>• To the right of our spectrum are the larger microwaves and radio waves [which also don’t reach us].</a:t>
            </a:r>
          </a:p>
        </p:txBody>
      </p:sp>
    </p:spTree>
    <p:extLst>
      <p:ext uri="{BB962C8B-B14F-4D97-AF65-F5344CB8AC3E}">
        <p14:creationId xmlns:p14="http://schemas.microsoft.com/office/powerpoint/2010/main" val="3831467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457200" y="720725"/>
            <a:ext cx="6400800" cy="360045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rPr lang="en-US" dirty="0"/>
              <a:t>• </a:t>
            </a:r>
            <a:r>
              <a:rPr dirty="0"/>
              <a:t>UVB: This tiny percentage of the spectrum was the main focus of sunscreen protection for decades. </a:t>
            </a:r>
            <a:r>
              <a:rPr lang="en-US" dirty="0"/>
              <a:t>It is related to SPF, which we will talk about later.</a:t>
            </a:r>
            <a:endParaRPr dirty="0"/>
          </a:p>
          <a:p>
            <a:r>
              <a:rPr lang="en-US" dirty="0"/>
              <a:t>• </a:t>
            </a:r>
            <a:r>
              <a:rPr dirty="0"/>
              <a:t>UVA rays are prevalent in all kinds of weather and even penetrate glass. They’re used in tanning beds, too. </a:t>
            </a:r>
            <a:r>
              <a:rPr lang="en-US" dirty="0"/>
              <a:t>They relate to “broad-spectrum” protection, which we will talk about later.</a:t>
            </a:r>
            <a:endParaRPr dirty="0"/>
          </a:p>
          <a:p>
            <a:r>
              <a:rPr lang="en-US" dirty="0"/>
              <a:t>• </a:t>
            </a:r>
            <a:r>
              <a:rPr dirty="0"/>
              <a:t>Having 5 or more sunburns doubles your risk for melanoma, a dangerous type of skin cancer.</a:t>
            </a:r>
          </a:p>
          <a:p>
            <a:r>
              <a:rPr lang="en-US" dirty="0"/>
              <a:t>• It’s </a:t>
            </a:r>
            <a:r>
              <a:rPr dirty="0"/>
              <a:t>not just those big days at the beach or ballgame that cause trouble. </a:t>
            </a:r>
            <a:endParaRPr lang="en-US" dirty="0"/>
          </a:p>
          <a:p>
            <a:r>
              <a:rPr lang="en-US" dirty="0"/>
              <a:t>• Every</a:t>
            </a:r>
            <a:r>
              <a:rPr dirty="0"/>
              <a:t> time you run out to get the mail, walk the dog or commute to work without sun protection adds to the damage that can lead to skin cancer (as well as leathery skin, dark spots and wrinkles).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457200" y="720725"/>
            <a:ext cx="6400800" cy="360045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r>
              <a:rPr lang="en-US" dirty="0"/>
              <a:t>• </a:t>
            </a:r>
            <a:r>
              <a:rPr dirty="0"/>
              <a:t>Visible light is the ROYGBIV part of the spectrum you know from seeing rainbows.</a:t>
            </a:r>
          </a:p>
          <a:p>
            <a:r>
              <a:rPr lang="en-US" dirty="0"/>
              <a:t>• </a:t>
            </a:r>
            <a:r>
              <a:rPr dirty="0"/>
              <a:t>The larger sections of this spectrum are also a major focus of research in the sun care industry. </a:t>
            </a:r>
          </a:p>
          <a:p>
            <a:r>
              <a:rPr lang="en-US" dirty="0"/>
              <a:t>• </a:t>
            </a:r>
            <a:r>
              <a:rPr dirty="0"/>
              <a:t>Some sunscreen products and eyewear now claim to protect skin against blue or visible light. </a:t>
            </a:r>
          </a:p>
          <a:p>
            <a:r>
              <a:rPr lang="en-US" dirty="0"/>
              <a:t>• </a:t>
            </a:r>
            <a:r>
              <a:rPr dirty="0"/>
              <a:t>However, there currently are no testing standards to measure the degree of visible light protection.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457200" y="720725"/>
            <a:ext cx="6400800" cy="360045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rPr lang="en-US" dirty="0"/>
              <a:t>• </a:t>
            </a:r>
            <a:r>
              <a:rPr dirty="0"/>
              <a:t>Infrared radiation (IR) starts at the outer red edge of our visible light and has the longest wavelengths in this spectrum. </a:t>
            </a:r>
          </a:p>
          <a:p>
            <a:r>
              <a:rPr lang="en-US" dirty="0"/>
              <a:t>• </a:t>
            </a:r>
            <a:r>
              <a:rPr dirty="0"/>
              <a:t>While infrared is invisible to human eyes, you can sometimes feel it as heat</a:t>
            </a:r>
            <a:r>
              <a:rPr lang="en-US" dirty="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b="1" spc="-232"/>
            </a:lvl1pPr>
            <a:lvl2pPr marL="0" indent="457200" algn="ctr">
              <a:lnSpc>
                <a:spcPct val="80000"/>
              </a:lnSpc>
              <a:spcBef>
                <a:spcPts val="0"/>
              </a:spcBef>
              <a:buSzTx/>
              <a:buNone/>
              <a:defRPr sz="11600" b="1" spc="-232"/>
            </a:lvl2pPr>
            <a:lvl3pPr marL="0" indent="914400" algn="ctr">
              <a:lnSpc>
                <a:spcPct val="80000"/>
              </a:lnSpc>
              <a:spcBef>
                <a:spcPts val="0"/>
              </a:spcBef>
              <a:buSzTx/>
              <a:buNone/>
              <a:defRPr sz="11600" b="1" spc="-232"/>
            </a:lvl3pPr>
            <a:lvl4pPr marL="0" indent="1371600" algn="ctr">
              <a:lnSpc>
                <a:spcPct val="80000"/>
              </a:lnSpc>
              <a:spcBef>
                <a:spcPts val="0"/>
              </a:spcBef>
              <a:buSzTx/>
              <a:buNone/>
              <a:defRPr sz="11600" b="1" spc="-232"/>
            </a:lvl4pPr>
            <a:lvl5pPr marL="0" indent="1828800" algn="ctr">
              <a:lnSpc>
                <a:spcPct val="80000"/>
              </a:lnSpc>
              <a:spcBef>
                <a:spcPts val="0"/>
              </a:spcBef>
              <a:buSzTx/>
              <a:buNone/>
              <a:defRPr sz="11600" b="1" spc="-232"/>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b="1" spc="-170"/>
            </a:lvl1pPr>
            <a:lvl2pPr marL="638923" indent="-12700">
              <a:spcBef>
                <a:spcPts val="0"/>
              </a:spcBef>
              <a:buSzTx/>
              <a:buNone/>
              <a:defRPr sz="8500" b="1" spc="-170"/>
            </a:lvl2pPr>
            <a:lvl3pPr marL="638923" indent="444500">
              <a:spcBef>
                <a:spcPts val="0"/>
              </a:spcBef>
              <a:buSzTx/>
              <a:buNone/>
              <a:defRPr sz="8500" b="1" spc="-170"/>
            </a:lvl3pPr>
            <a:lvl4pPr marL="638923" indent="901700">
              <a:spcBef>
                <a:spcPts val="0"/>
              </a:spcBef>
              <a:buSzTx/>
              <a:buNone/>
              <a:defRPr sz="8500" b="1" spc="-170"/>
            </a:lvl4pPr>
            <a:lvl5pPr marL="638923" indent="1358900">
              <a:spcBef>
                <a:spcPts val="0"/>
              </a:spcBef>
              <a:buSzTx/>
              <a:buNone/>
              <a:defRPr sz="8500" b="1" spc="-170"/>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65" y="13078832"/>
            <a:ext cx="368573" cy="381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Section Title</a:t>
            </a:r>
          </a:p>
        </p:txBody>
      </p:sp>
      <p:sp>
        <p:nvSpPr>
          <p:cNvPr id="72" name="Slide Number"/>
          <p:cNvSpPr txBox="1">
            <a:spLocks noGrp="1"/>
          </p:cNvSpPr>
          <p:nvPr>
            <p:ph type="sldNum" sz="quarter" idx="2"/>
          </p:nvPr>
        </p:nvSpPr>
        <p:spPr>
          <a:xfrm>
            <a:off x="12001465" y="13078832"/>
            <a:ext cx="368573" cy="381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65" y="13074598"/>
            <a:ext cx="368573" cy="381001"/>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0.gif"/><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23.xml"/><Relationship Id="rId16"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ettyImages-171582500_k.jpg" descr="GettyImages-171582500_k.jpg"/>
          <p:cNvPicPr>
            <a:picLocks noChangeAspect="1"/>
          </p:cNvPicPr>
          <p:nvPr/>
        </p:nvPicPr>
        <p:blipFill>
          <a:blip r:embed="rId3"/>
          <a:srcRect r="560" b="11465"/>
          <a:stretch>
            <a:fillRect/>
          </a:stretch>
        </p:blipFill>
        <p:spPr>
          <a:xfrm>
            <a:off x="1279305" y="3590"/>
            <a:ext cx="23101513" cy="13708640"/>
          </a:xfrm>
          <a:prstGeom prst="rect">
            <a:avLst/>
          </a:prstGeom>
          <a:ln w="12700">
            <a:miter lim="400000"/>
          </a:ln>
        </p:spPr>
      </p:pic>
      <p:sp>
        <p:nvSpPr>
          <p:cNvPr id="152" name="Rectangle"/>
          <p:cNvSpPr/>
          <p:nvPr/>
        </p:nvSpPr>
        <p:spPr>
          <a:xfrm>
            <a:off x="-1" y="2032000"/>
            <a:ext cx="10477501" cy="9652000"/>
          </a:xfrm>
          <a:prstGeom prst="rect">
            <a:avLst/>
          </a:prstGeom>
          <a:solidFill>
            <a:srgbClr val="FFDE75"/>
          </a:solidFill>
          <a:ln w="12700">
            <a:miter lim="400000"/>
          </a:ln>
        </p:spPr>
        <p:txBody>
          <a:bodyPr lIns="50800" tIns="50800" rIns="50800" bIns="50800" anchor="ctr"/>
          <a:lstStyle/>
          <a:p>
            <a:pPr defTabSz="825500">
              <a:defRPr sz="3200" b="1">
                <a:solidFill>
                  <a:srgbClr val="FFFFFF"/>
                </a:solidFill>
              </a:defRPr>
            </a:pPr>
            <a:endParaRPr/>
          </a:p>
        </p:txBody>
      </p:sp>
      <p:sp>
        <p:nvSpPr>
          <p:cNvPr id="153" name="Line"/>
          <p:cNvSpPr/>
          <p:nvPr/>
        </p:nvSpPr>
        <p:spPr>
          <a:xfrm>
            <a:off x="1270000" y="2768600"/>
            <a:ext cx="8166101" cy="0"/>
          </a:xfrm>
          <a:prstGeom prst="line">
            <a:avLst/>
          </a:prstGeom>
          <a:ln w="127000">
            <a:solidFill>
              <a:srgbClr val="FFFFFF"/>
            </a:solidFill>
            <a:miter lim="400000"/>
          </a:ln>
        </p:spPr>
        <p:txBody>
          <a:bodyPr lIns="50800" tIns="50800" rIns="50800" bIns="50800" anchor="ctr"/>
          <a:lstStyle/>
          <a:p>
            <a:endParaRPr/>
          </a:p>
        </p:txBody>
      </p:sp>
      <p:sp>
        <p:nvSpPr>
          <p:cNvPr id="154" name="Your Sun…"/>
          <p:cNvSpPr txBox="1"/>
          <p:nvPr/>
        </p:nvSpPr>
        <p:spPr>
          <a:xfrm>
            <a:off x="1270000" y="3313752"/>
            <a:ext cx="8166100" cy="4794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11000" b="1" spc="-110">
                <a:solidFill>
                  <a:srgbClr val="000000"/>
                </a:solidFill>
              </a:defRPr>
            </a:pPr>
            <a:r>
              <a:rPr dirty="0"/>
              <a:t>Your Sun </a:t>
            </a:r>
          </a:p>
          <a:p>
            <a:pPr algn="l" defTabSz="457200">
              <a:lnSpc>
                <a:spcPct val="80000"/>
              </a:lnSpc>
              <a:defRPr sz="11000" b="1" spc="-110">
                <a:solidFill>
                  <a:srgbClr val="000000"/>
                </a:solidFill>
              </a:defRPr>
            </a:pPr>
            <a:r>
              <a:rPr dirty="0"/>
              <a:t>Protection </a:t>
            </a:r>
          </a:p>
          <a:p>
            <a:pPr algn="l" defTabSz="457200">
              <a:lnSpc>
                <a:spcPct val="80000"/>
              </a:lnSpc>
              <a:defRPr sz="11000" b="1" spc="-110">
                <a:solidFill>
                  <a:srgbClr val="000000"/>
                </a:solidFill>
              </a:defRPr>
            </a:pPr>
            <a:r>
              <a:rPr dirty="0"/>
              <a:t>Strategy </a:t>
            </a:r>
          </a:p>
        </p:txBody>
      </p:sp>
      <p:sp>
        <p:nvSpPr>
          <p:cNvPr id="155" name="Julie Bain…"/>
          <p:cNvSpPr txBox="1"/>
          <p:nvPr/>
        </p:nvSpPr>
        <p:spPr>
          <a:xfrm>
            <a:off x="1270000" y="9674859"/>
            <a:ext cx="8166100" cy="10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defRPr sz="2800" b="1" cap="all" spc="210">
                <a:solidFill>
                  <a:srgbClr val="000000"/>
                </a:solidFill>
              </a:defRPr>
            </a:pPr>
            <a:r>
              <a:rPr lang="en-US" dirty="0"/>
              <a:t>PRESENTED BY</a:t>
            </a:r>
          </a:p>
          <a:p>
            <a:pPr algn="l" defTabSz="457200">
              <a:spcBef>
                <a:spcPts val="1000"/>
              </a:spcBef>
              <a:defRPr sz="2800">
                <a:solidFill>
                  <a:srgbClr val="000000"/>
                </a:solidFill>
                <a:latin typeface="Helvetica Light"/>
                <a:ea typeface="Helvetica Light"/>
                <a:cs typeface="Helvetica Light"/>
                <a:sym typeface="Helvetica Light"/>
              </a:defRPr>
            </a:pPr>
            <a:r>
              <a:rPr lang="en-US" dirty="0"/>
              <a:t>(NAME) &amp; The Skin Cancer Foundation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p:cNvSpPr/>
          <p:nvPr/>
        </p:nvSpPr>
        <p:spPr>
          <a:xfrm>
            <a:off x="0" y="0"/>
            <a:ext cx="23122434"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sp>
        <p:nvSpPr>
          <p:cNvPr id="264" name="Line"/>
          <p:cNvSpPr/>
          <p:nvPr/>
        </p:nvSpPr>
        <p:spPr>
          <a:xfrm>
            <a:off x="1268858" y="1346200"/>
            <a:ext cx="9207501" cy="0"/>
          </a:xfrm>
          <a:prstGeom prst="line">
            <a:avLst/>
          </a:prstGeom>
          <a:ln w="127000">
            <a:solidFill>
              <a:srgbClr val="FFDE75"/>
            </a:solidFill>
            <a:miter lim="400000"/>
          </a:ln>
        </p:spPr>
        <p:txBody>
          <a:bodyPr lIns="50800" tIns="50800" rIns="50800" bIns="50800" anchor="ctr"/>
          <a:lstStyle/>
          <a:p>
            <a:endParaRPr/>
          </a:p>
        </p:txBody>
      </p:sp>
      <p:sp>
        <p:nvSpPr>
          <p:cNvPr id="265" name="Infrared"/>
          <p:cNvSpPr txBox="1"/>
          <p:nvPr/>
        </p:nvSpPr>
        <p:spPr>
          <a:xfrm>
            <a:off x="1268858" y="1587500"/>
            <a:ext cx="9207501"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120000"/>
              </a:lnSpc>
              <a:defRPr sz="6000" b="1">
                <a:solidFill>
                  <a:srgbClr val="000000"/>
                </a:solidFill>
              </a:defRPr>
            </a:lvl1pPr>
          </a:lstStyle>
          <a:p>
            <a:r>
              <a:t>Infrared</a:t>
            </a:r>
          </a:p>
        </p:txBody>
      </p:sp>
      <p:sp>
        <p:nvSpPr>
          <p:cNvPr id="266" name="Your Sun Protection Strategy — 10"/>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10</a:t>
            </a:r>
          </a:p>
        </p:txBody>
      </p:sp>
      <p:pic>
        <p:nvPicPr>
          <p:cNvPr id="267"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268" name="A segment of infrared called IRA penetrates deeply  into the skin and can generate free radicals. It may even  intensify damage caused by UV."/>
          <p:cNvSpPr txBox="1"/>
          <p:nvPr/>
        </p:nvSpPr>
        <p:spPr>
          <a:xfrm>
            <a:off x="11743233" y="1213093"/>
            <a:ext cx="11379201" cy="1742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06400" indent="-406400" algn="l" defTabSz="457200">
              <a:lnSpc>
                <a:spcPct val="12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A segment of </a:t>
            </a:r>
            <a:r>
              <a:rPr b="1"/>
              <a:t>infrared</a:t>
            </a:r>
            <a:r>
              <a:t> called </a:t>
            </a:r>
            <a:r>
              <a:rPr b="1"/>
              <a:t>IRA</a:t>
            </a:r>
            <a:r>
              <a:rPr>
                <a:latin typeface="Helvetica Light"/>
                <a:ea typeface="Helvetica Light"/>
                <a:cs typeface="Helvetica Light"/>
                <a:sym typeface="Helvetica Light"/>
              </a:rPr>
              <a:t> penetrates deeply </a:t>
            </a:r>
            <a:br>
              <a:rPr>
                <a:latin typeface="Helvetica Light"/>
                <a:ea typeface="Helvetica Light"/>
                <a:cs typeface="Helvetica Light"/>
                <a:sym typeface="Helvetica Light"/>
              </a:rPr>
            </a:br>
            <a:r>
              <a:rPr>
                <a:latin typeface="Helvetica Light"/>
                <a:ea typeface="Helvetica Light"/>
                <a:cs typeface="Helvetica Light"/>
                <a:sym typeface="Helvetica Light"/>
              </a:rPr>
              <a:t>into the skin and can generate free radicals. It may even </a:t>
            </a:r>
            <a:br/>
            <a:r>
              <a:rPr b="1"/>
              <a:t>intensify damage</a:t>
            </a:r>
            <a:r>
              <a:rPr>
                <a:latin typeface="Helvetica Light"/>
                <a:ea typeface="Helvetica Light"/>
                <a:cs typeface="Helvetica Light"/>
                <a:sym typeface="Helvetica Light"/>
              </a:rPr>
              <a:t> caused by UV.</a:t>
            </a:r>
          </a:p>
        </p:txBody>
      </p:sp>
      <p:pic>
        <p:nvPicPr>
          <p:cNvPr id="269" name="Image" descr="Image"/>
          <p:cNvPicPr>
            <a:picLocks noChangeAspect="1"/>
          </p:cNvPicPr>
          <p:nvPr/>
        </p:nvPicPr>
        <p:blipFill>
          <a:blip r:embed="rId4">
            <a:alphaModFix amt="21047"/>
          </a:blip>
          <a:stretch>
            <a:fillRect/>
          </a:stretch>
        </p:blipFill>
        <p:spPr>
          <a:xfrm>
            <a:off x="1270000" y="6388100"/>
            <a:ext cx="2173034" cy="2665121"/>
          </a:xfrm>
          <a:prstGeom prst="rect">
            <a:avLst/>
          </a:prstGeom>
          <a:ln w="12700">
            <a:miter lim="400000"/>
          </a:ln>
        </p:spPr>
      </p:pic>
      <p:pic>
        <p:nvPicPr>
          <p:cNvPr id="270" name="Image" descr="Image"/>
          <p:cNvPicPr>
            <a:picLocks noChangeAspect="1"/>
          </p:cNvPicPr>
          <p:nvPr/>
        </p:nvPicPr>
        <p:blipFill>
          <a:blip r:embed="rId5">
            <a:alphaModFix amt="21047"/>
          </a:blip>
          <a:stretch>
            <a:fillRect/>
          </a:stretch>
        </p:blipFill>
        <p:spPr>
          <a:xfrm>
            <a:off x="3036633" y="6716394"/>
            <a:ext cx="9425738" cy="2336827"/>
          </a:xfrm>
          <a:prstGeom prst="rect">
            <a:avLst/>
          </a:prstGeom>
          <a:ln w="12700">
            <a:miter lim="400000"/>
          </a:ln>
        </p:spPr>
      </p:pic>
      <p:pic>
        <p:nvPicPr>
          <p:cNvPr id="271" name="Image" descr="Image"/>
          <p:cNvPicPr>
            <a:picLocks noChangeAspect="1"/>
          </p:cNvPicPr>
          <p:nvPr/>
        </p:nvPicPr>
        <p:blipFill>
          <a:blip r:embed="rId6"/>
          <a:stretch>
            <a:fillRect/>
          </a:stretch>
        </p:blipFill>
        <p:spPr>
          <a:xfrm>
            <a:off x="11983546" y="6716394"/>
            <a:ext cx="10484028" cy="2336827"/>
          </a:xfrm>
          <a:prstGeom prst="rect">
            <a:avLst/>
          </a:prstGeom>
          <a:ln w="12700">
            <a:miter lim="400000"/>
          </a:ln>
        </p:spPr>
      </p:pic>
      <p:pic>
        <p:nvPicPr>
          <p:cNvPr id="272" name="Image" descr="Image"/>
          <p:cNvPicPr>
            <a:picLocks noChangeAspect="1"/>
          </p:cNvPicPr>
          <p:nvPr/>
        </p:nvPicPr>
        <p:blipFill>
          <a:blip r:embed="rId7"/>
          <a:stretch>
            <a:fillRect/>
          </a:stretch>
        </p:blipFill>
        <p:spPr>
          <a:xfrm>
            <a:off x="12141200" y="8966200"/>
            <a:ext cx="10166605" cy="805408"/>
          </a:xfrm>
          <a:prstGeom prst="rect">
            <a:avLst/>
          </a:prstGeom>
          <a:ln w="12700">
            <a:miter lim="400000"/>
          </a:ln>
        </p:spPr>
      </p:pic>
      <p:sp>
        <p:nvSpPr>
          <p:cNvPr id="273" name="Infrared…"/>
          <p:cNvSpPr txBox="1"/>
          <p:nvPr/>
        </p:nvSpPr>
        <p:spPr>
          <a:xfrm>
            <a:off x="17462500" y="9855200"/>
            <a:ext cx="5005074" cy="1535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457200">
              <a:lnSpc>
                <a:spcPts val="4500"/>
              </a:lnSpc>
              <a:spcBef>
                <a:spcPts val="200"/>
              </a:spcBef>
              <a:defRPr sz="2800" b="1" spc="-15">
                <a:solidFill>
                  <a:srgbClr val="000000"/>
                </a:solidFill>
              </a:defRPr>
            </a:pPr>
            <a:r>
              <a:rPr dirty="0"/>
              <a:t>Infrared</a:t>
            </a:r>
            <a:endParaRPr sz="2700" dirty="0"/>
          </a:p>
          <a:p>
            <a:pPr algn="l" defTabSz="457200">
              <a:lnSpc>
                <a:spcPts val="3300"/>
              </a:lnSpc>
              <a:spcBef>
                <a:spcPts val="200"/>
              </a:spcBef>
              <a:defRPr sz="1800" spc="-20">
                <a:solidFill>
                  <a:srgbClr val="000000"/>
                </a:solidFill>
              </a:defRPr>
            </a:pPr>
            <a:r>
              <a:rPr dirty="0"/>
              <a:t>700 nm to 1 mm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Penetrating deeper into the skin</a:t>
            </a:r>
          </a:p>
        </p:txBody>
      </p:sp>
      <p:sp>
        <p:nvSpPr>
          <p:cNvPr id="274" name="More research is needed to determine how much our  skin needs protection from these wavelengths and how  to adapt sun protection products to do that."/>
          <p:cNvSpPr txBox="1"/>
          <p:nvPr/>
        </p:nvSpPr>
        <p:spPr>
          <a:xfrm>
            <a:off x="11743233" y="3209554"/>
            <a:ext cx="11379201" cy="174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06400" indent="-406400" algn="l" defTabSz="457200">
              <a:lnSpc>
                <a:spcPct val="12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More research is needed to determine how much our </a:t>
            </a:r>
            <a:br>
              <a:rPr>
                <a:latin typeface="Helvetica Light"/>
                <a:ea typeface="Helvetica Light"/>
                <a:cs typeface="Helvetica Light"/>
                <a:sym typeface="Helvetica Light"/>
              </a:rPr>
            </a:br>
            <a:r>
              <a:rPr>
                <a:latin typeface="Helvetica Light"/>
                <a:ea typeface="Helvetica Light"/>
                <a:cs typeface="Helvetica Light"/>
                <a:sym typeface="Helvetica Light"/>
              </a:rPr>
              <a:t>skin needs protection from these wavelengths and how </a:t>
            </a:r>
            <a:br>
              <a:rPr>
                <a:latin typeface="Helvetica Light"/>
                <a:ea typeface="Helvetica Light"/>
                <a:cs typeface="Helvetica Light"/>
                <a:sym typeface="Helvetica Light"/>
              </a:rPr>
            </a:br>
            <a:r>
              <a:rPr>
                <a:latin typeface="Helvetica Light"/>
                <a:ea typeface="Helvetica Light"/>
                <a:cs typeface="Helvetica Light"/>
                <a:sym typeface="Helvetica Light"/>
              </a:rPr>
              <a:t>to adapt sun protection products to do that.</a:t>
            </a:r>
          </a:p>
        </p:txBody>
      </p:sp>
      <p:cxnSp>
        <p:nvCxnSpPr>
          <p:cNvPr id="3" name="Straight Connector 2">
            <a:extLst>
              <a:ext uri="{FF2B5EF4-FFF2-40B4-BE49-F238E27FC236}">
                <a16:creationId xmlns:a16="http://schemas.microsoft.com/office/drawing/2014/main" id="{637F2676-BD87-6A49-9A7F-5983C7B5022D}"/>
              </a:ext>
            </a:extLst>
          </p:cNvPr>
          <p:cNvCxnSpPr>
            <a:cxnSpLocks/>
          </p:cNvCxnSpPr>
          <p:nvPr/>
        </p:nvCxnSpPr>
        <p:spPr>
          <a:xfrm>
            <a:off x="17462500" y="104902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AE1AD50B-9B80-3D41-8EA8-309A7BDE2735}"/>
              </a:ext>
            </a:extLst>
          </p:cNvPr>
          <p:cNvCxnSpPr>
            <a:cxnSpLocks/>
          </p:cNvCxnSpPr>
          <p:nvPr/>
        </p:nvCxnSpPr>
        <p:spPr>
          <a:xfrm>
            <a:off x="17462500" y="109474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p:cNvSpPr/>
          <p:nvPr/>
        </p:nvSpPr>
        <p:spPr>
          <a:xfrm>
            <a:off x="1270000" y="1270000"/>
            <a:ext cx="21844000" cy="1117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279" name="scf_presentation_illo.jpg" descr="scf_presentation_illo.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282" name="Group"/>
          <p:cNvGrpSpPr/>
          <p:nvPr/>
        </p:nvGrpSpPr>
        <p:grpSpPr>
          <a:xfrm>
            <a:off x="1981200" y="6223000"/>
            <a:ext cx="9207500" cy="571500"/>
            <a:chOff x="0" y="0"/>
            <a:chExt cx="9207500" cy="571500"/>
          </a:xfrm>
        </p:grpSpPr>
        <p:sp>
          <p:nvSpPr>
            <p:cNvPr id="280" name="Line"/>
            <p:cNvSpPr/>
            <p:nvPr/>
          </p:nvSpPr>
          <p:spPr>
            <a:xfrm>
              <a:off x="0" y="0"/>
              <a:ext cx="8256142" cy="0"/>
            </a:xfrm>
            <a:prstGeom prst="line">
              <a:avLst/>
            </a:prstGeom>
            <a:noFill/>
            <a:ln w="127000" cap="flat">
              <a:solidFill>
                <a:srgbClr val="FFDE75"/>
              </a:solidFill>
              <a:prstDash val="solid"/>
              <a:miter lim="400000"/>
            </a:ln>
            <a:effectLst/>
          </p:spPr>
          <p:txBody>
            <a:bodyPr wrap="square" lIns="50800" tIns="50800" rIns="50800" bIns="50800" numCol="1" anchor="ctr">
              <a:noAutofit/>
            </a:bodyPr>
            <a:lstStyle/>
            <a:p>
              <a:endParaRPr/>
            </a:p>
          </p:txBody>
        </p:sp>
        <p:sp>
          <p:nvSpPr>
            <p:cNvPr id="281" name="Everyone…"/>
            <p:cNvSpPr/>
            <p:nvPr/>
          </p:nvSpPr>
          <p:spPr>
            <a:xfrm>
              <a:off x="0" y="571500"/>
              <a:ext cx="9207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ct val="80000"/>
                </a:lnSpc>
                <a:defRPr sz="10000" b="1" spc="-200">
                  <a:solidFill>
                    <a:srgbClr val="000000"/>
                  </a:solidFill>
                </a:defRPr>
              </a:pPr>
              <a:r>
                <a:rPr dirty="0"/>
                <a:t>Everyone </a:t>
              </a:r>
            </a:p>
            <a:p>
              <a:pPr algn="l" defTabSz="457200">
                <a:lnSpc>
                  <a:spcPct val="80000"/>
                </a:lnSpc>
                <a:defRPr sz="10000" b="1" spc="-200">
                  <a:solidFill>
                    <a:srgbClr val="000000"/>
                  </a:solidFill>
                </a:defRPr>
              </a:pPr>
              <a:r>
                <a:rPr dirty="0"/>
                <a:t>Needs a </a:t>
              </a:r>
            </a:p>
            <a:p>
              <a:pPr algn="l" defTabSz="457200">
                <a:lnSpc>
                  <a:spcPct val="80000"/>
                </a:lnSpc>
                <a:defRPr sz="10000" b="1" spc="-200">
                  <a:solidFill>
                    <a:srgbClr val="000000"/>
                  </a:solidFill>
                </a:defRPr>
              </a:pPr>
              <a:r>
                <a:rPr dirty="0"/>
                <a:t>Sun Protection </a:t>
              </a:r>
            </a:p>
            <a:p>
              <a:pPr algn="l" defTabSz="457200">
                <a:lnSpc>
                  <a:spcPct val="80000"/>
                </a:lnSpc>
                <a:defRPr sz="10000" b="1" spc="-200">
                  <a:solidFill>
                    <a:srgbClr val="000000"/>
                  </a:solidFill>
                </a:defRPr>
              </a:pPr>
              <a:r>
                <a:rPr dirty="0"/>
                <a:t>Plan!</a:t>
              </a:r>
            </a:p>
          </p:txBody>
        </p:sp>
      </p:grpSp>
      <p:sp>
        <p:nvSpPr>
          <p:cNvPr id="283" name="Your Sun Protection Strategy — 11"/>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11</a:t>
            </a:r>
          </a:p>
        </p:txBody>
      </p:sp>
      <p:pic>
        <p:nvPicPr>
          <p:cNvPr id="284"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pic>
        <p:nvPicPr>
          <p:cNvPr id="285" name="scf_presentation_illo_bird.gif" descr="scf_presentation_illo_bird.gif"/>
          <p:cNvPicPr>
            <a:picLocks/>
          </p:cNvPicPr>
          <p:nvPr/>
        </p:nvPicPr>
        <p:blipFill>
          <a:blip r:embed="rId4"/>
          <a:stretch>
            <a:fillRect/>
          </a:stretch>
        </p:blipFill>
        <p:spPr>
          <a:xfrm>
            <a:off x="5265430" y="4404894"/>
            <a:ext cx="1764149" cy="1584744"/>
          </a:xfrm>
          <a:prstGeom prst="rect">
            <a:avLst/>
          </a:prstGeom>
          <a:ln w="12700">
            <a:miter lim="400000"/>
          </a:ln>
        </p:spPr>
      </p:pic>
      <p:pic>
        <p:nvPicPr>
          <p:cNvPr id="286" name="scf_presentation_illo_dog.gif" descr="scf_presentation_illo_dog.gif"/>
          <p:cNvPicPr>
            <a:picLocks/>
          </p:cNvPicPr>
          <p:nvPr/>
        </p:nvPicPr>
        <p:blipFill>
          <a:blip r:embed="rId5"/>
          <a:stretch>
            <a:fillRect/>
          </a:stretch>
        </p:blipFill>
        <p:spPr>
          <a:xfrm>
            <a:off x="16505328" y="8648811"/>
            <a:ext cx="2031062" cy="14910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p:cNvSpPr/>
          <p:nvPr/>
        </p:nvSpPr>
        <p:spPr>
          <a:xfrm>
            <a:off x="1270000" y="1269999"/>
            <a:ext cx="21844000" cy="11176001"/>
          </a:xfrm>
          <a:prstGeom prst="rect">
            <a:avLst/>
          </a:prstGeom>
          <a:solidFill>
            <a:srgbClr val="FFDE75"/>
          </a:solidFill>
          <a:ln w="12700">
            <a:miter lim="400000"/>
          </a:ln>
        </p:spPr>
        <p:txBody>
          <a:bodyPr lIns="50800" tIns="50800" rIns="50800" bIns="50800" anchor="ctr"/>
          <a:lstStyle/>
          <a:p>
            <a:pPr defTabSz="825500">
              <a:defRPr sz="3200" b="1">
                <a:solidFill>
                  <a:srgbClr val="FFFFFF"/>
                </a:solidFill>
              </a:defRPr>
            </a:pPr>
            <a:endParaRPr/>
          </a:p>
        </p:txBody>
      </p:sp>
      <p:sp>
        <p:nvSpPr>
          <p:cNvPr id="289" name="Your Sun Protection Strategy — 12"/>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t>Your Sun Protection Strategy</a:t>
            </a:r>
            <a:r>
              <a:rPr b="0"/>
              <a:t> — 12</a:t>
            </a:r>
          </a:p>
        </p:txBody>
      </p:sp>
      <p:sp>
        <p:nvSpPr>
          <p:cNvPr id="290" name="No single method of  sun defense can protect  you perfectly."/>
          <p:cNvSpPr txBox="1"/>
          <p:nvPr/>
        </p:nvSpPr>
        <p:spPr>
          <a:xfrm>
            <a:off x="13106400" y="2669222"/>
            <a:ext cx="8953500" cy="2578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defRPr sz="5400" spc="-53">
                <a:solidFill>
                  <a:srgbClr val="000000"/>
                </a:solidFill>
              </a:defRPr>
            </a:pPr>
            <a:r>
              <a:rPr dirty="0">
                <a:latin typeface="Helvetica Light"/>
                <a:ea typeface="Helvetica Light"/>
                <a:cs typeface="Helvetica Light"/>
                <a:sym typeface="Helvetica Light"/>
              </a:rPr>
              <a:t>No single method of</a:t>
            </a:r>
            <a:r>
              <a:rPr dirty="0"/>
              <a:t> </a:t>
            </a:r>
            <a:br>
              <a:rPr dirty="0"/>
            </a:br>
            <a:r>
              <a:rPr b="1" dirty="0"/>
              <a:t>sun defense</a:t>
            </a:r>
            <a:r>
              <a:rPr dirty="0"/>
              <a:t> </a:t>
            </a:r>
            <a:r>
              <a:rPr dirty="0">
                <a:latin typeface="Helvetica Light"/>
                <a:ea typeface="Helvetica Light"/>
                <a:cs typeface="Helvetica Light"/>
                <a:sym typeface="Helvetica Light"/>
              </a:rPr>
              <a:t>can protect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you perfectly.</a:t>
            </a:r>
          </a:p>
        </p:txBody>
      </p:sp>
      <p:pic>
        <p:nvPicPr>
          <p:cNvPr id="291"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292" name="The best path to beautiful, healthy skin is to adopt  as many of these steps as possible and make them  daily habits everywhere you go, all year long."/>
          <p:cNvSpPr txBox="1"/>
          <p:nvPr/>
        </p:nvSpPr>
        <p:spPr>
          <a:xfrm>
            <a:off x="13157551" y="5983922"/>
            <a:ext cx="8953501" cy="5054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defRPr sz="5400" spc="-53">
                <a:solidFill>
                  <a:srgbClr val="000000"/>
                </a:solidFill>
              </a:defRPr>
            </a:pPr>
            <a:r>
              <a:rPr>
                <a:latin typeface="Helvetica Light"/>
                <a:ea typeface="Helvetica Light"/>
                <a:cs typeface="Helvetica Light"/>
                <a:sym typeface="Helvetica Light"/>
              </a:rPr>
              <a:t>The best path to</a:t>
            </a:r>
            <a:r>
              <a:t> </a:t>
            </a:r>
            <a:r>
              <a:rPr b="1"/>
              <a:t>beautiful, healthy skin</a:t>
            </a:r>
            <a:r>
              <a:t> </a:t>
            </a:r>
            <a:r>
              <a:rPr>
                <a:latin typeface="Helvetica Light"/>
                <a:ea typeface="Helvetica Light"/>
                <a:cs typeface="Helvetica Light"/>
                <a:sym typeface="Helvetica Light"/>
              </a:rPr>
              <a:t>is to adopt </a:t>
            </a:r>
            <a:br>
              <a:rPr>
                <a:latin typeface="Helvetica Light"/>
                <a:ea typeface="Helvetica Light"/>
                <a:cs typeface="Helvetica Light"/>
                <a:sym typeface="Helvetica Light"/>
              </a:rPr>
            </a:br>
            <a:r>
              <a:rPr>
                <a:latin typeface="Helvetica Light"/>
                <a:ea typeface="Helvetica Light"/>
                <a:cs typeface="Helvetica Light"/>
                <a:sym typeface="Helvetica Light"/>
              </a:rPr>
              <a:t>as many of these steps as possible and make them </a:t>
            </a:r>
            <a:br>
              <a:rPr>
                <a:latin typeface="Helvetica Light"/>
                <a:ea typeface="Helvetica Light"/>
                <a:cs typeface="Helvetica Light"/>
                <a:sym typeface="Helvetica Light"/>
              </a:rPr>
            </a:br>
            <a:r>
              <a:rPr b="1"/>
              <a:t>daily habits</a:t>
            </a:r>
            <a:r>
              <a:t> </a:t>
            </a:r>
            <a:r>
              <a:rPr>
                <a:latin typeface="Helvetica Light"/>
                <a:ea typeface="Helvetica Light"/>
                <a:cs typeface="Helvetica Light"/>
                <a:sym typeface="Helvetica Light"/>
              </a:rPr>
              <a:t>everywhere you go, all year long.</a:t>
            </a:r>
          </a:p>
        </p:txBody>
      </p:sp>
      <p:pic>
        <p:nvPicPr>
          <p:cNvPr id="293" name="GettyImages-166836942.jpg" descr="GettyImages-166836942.jpg"/>
          <p:cNvPicPr>
            <a:picLocks noChangeAspect="1"/>
          </p:cNvPicPr>
          <p:nvPr/>
        </p:nvPicPr>
        <p:blipFill>
          <a:blip r:embed="rId4"/>
          <a:srcRect l="13341" t="4391" r="1396" b="10346"/>
          <a:stretch>
            <a:fillRect/>
          </a:stretch>
        </p:blipFill>
        <p:spPr>
          <a:xfrm>
            <a:off x="0" y="2857500"/>
            <a:ext cx="11995502" cy="8001001"/>
          </a:xfrm>
          <a:prstGeom prst="rect">
            <a:avLst/>
          </a:prstGeom>
          <a:ln w="12700">
            <a:miter lim="400000"/>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p:cNvSpPr/>
          <p:nvPr/>
        </p:nvSpPr>
        <p:spPr>
          <a:xfrm>
            <a:off x="0" y="0"/>
            <a:ext cx="13906500"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296" name="Image" descr="Image"/>
          <p:cNvPicPr>
            <a:picLocks noChangeAspect="1"/>
          </p:cNvPicPr>
          <p:nvPr/>
        </p:nvPicPr>
        <p:blipFill>
          <a:blip r:embed="rId3"/>
          <a:stretch>
            <a:fillRect/>
          </a:stretch>
        </p:blipFill>
        <p:spPr>
          <a:xfrm>
            <a:off x="10337800" y="1270000"/>
            <a:ext cx="14046200" cy="11176000"/>
          </a:xfrm>
          <a:prstGeom prst="rect">
            <a:avLst/>
          </a:prstGeom>
          <a:ln w="12700">
            <a:miter lim="400000"/>
          </a:ln>
        </p:spPr>
      </p:pic>
      <p:sp>
        <p:nvSpPr>
          <p:cNvPr id="297" name="Line"/>
          <p:cNvSpPr/>
          <p:nvPr/>
        </p:nvSpPr>
        <p:spPr>
          <a:xfrm>
            <a:off x="1268858" y="1346200"/>
            <a:ext cx="8954643" cy="0"/>
          </a:xfrm>
          <a:prstGeom prst="line">
            <a:avLst/>
          </a:prstGeom>
          <a:ln w="127000">
            <a:solidFill>
              <a:srgbClr val="FFDE75"/>
            </a:solidFill>
            <a:miter lim="400000"/>
          </a:ln>
        </p:spPr>
        <p:txBody>
          <a:bodyPr lIns="50800" tIns="50800" rIns="50800" bIns="50800" anchor="ctr"/>
          <a:lstStyle/>
          <a:p>
            <a:endParaRPr/>
          </a:p>
        </p:txBody>
      </p:sp>
      <p:sp>
        <p:nvSpPr>
          <p:cNvPr id="298" name="Cover It Up!"/>
          <p:cNvSpPr txBox="1"/>
          <p:nvPr/>
        </p:nvSpPr>
        <p:spPr>
          <a:xfrm>
            <a:off x="1268858" y="1714500"/>
            <a:ext cx="8953501" cy="12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80000"/>
              </a:lnSpc>
              <a:defRPr sz="7500" b="1" spc="-75">
                <a:solidFill>
                  <a:srgbClr val="000000"/>
                </a:solidFill>
              </a:defRPr>
            </a:lvl1pPr>
          </a:lstStyle>
          <a:p>
            <a:r>
              <a:rPr dirty="0"/>
              <a:t>Cover It Up!</a:t>
            </a:r>
          </a:p>
        </p:txBody>
      </p:sp>
      <p:sp>
        <p:nvSpPr>
          <p:cNvPr id="299" name="Your Sun Protection Strategy — 13"/>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13</a:t>
            </a:r>
          </a:p>
        </p:txBody>
      </p:sp>
      <p:pic>
        <p:nvPicPr>
          <p:cNvPr id="300"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301" name="Clothing can provide a great barrier against the sun’s rays. Its protection is consistent and doesn’t wear off like sunscreen."/>
          <p:cNvSpPr txBox="1"/>
          <p:nvPr/>
        </p:nvSpPr>
        <p:spPr>
          <a:xfrm>
            <a:off x="1270000" y="5386324"/>
            <a:ext cx="8953501"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Clothing</a:t>
            </a:r>
            <a:r>
              <a:rPr>
                <a:latin typeface="Helvetica Light"/>
                <a:ea typeface="Helvetica Light"/>
                <a:cs typeface="Helvetica Light"/>
                <a:sym typeface="Helvetica Light"/>
              </a:rPr>
              <a:t> can provide a </a:t>
            </a:r>
            <a:r>
              <a:rPr b="1"/>
              <a:t>great barrier</a:t>
            </a:r>
            <a:r>
              <a:t> </a:t>
            </a:r>
            <a:r>
              <a:rPr>
                <a:latin typeface="Helvetica Light"/>
                <a:ea typeface="Helvetica Light"/>
                <a:cs typeface="Helvetica Light"/>
                <a:sym typeface="Helvetica Light"/>
              </a:rPr>
              <a:t>against the sun’s rays. Its protection is consistent and doesn’t wear off like sunscreen.</a:t>
            </a:r>
          </a:p>
        </p:txBody>
      </p:sp>
      <p:sp>
        <p:nvSpPr>
          <p:cNvPr id="302" name="Wear UV-blocking sunglasses to protect  your eyes and the skin around them."/>
          <p:cNvSpPr txBox="1"/>
          <p:nvPr/>
        </p:nvSpPr>
        <p:spPr>
          <a:xfrm>
            <a:off x="1270000" y="10464800"/>
            <a:ext cx="8953501" cy="1115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Wear </a:t>
            </a:r>
            <a:r>
              <a:rPr b="1"/>
              <a:t>UV-blocking sunglasses</a:t>
            </a:r>
            <a:r>
              <a:rPr>
                <a:latin typeface="Helvetica Light"/>
                <a:ea typeface="Helvetica Light"/>
                <a:cs typeface="Helvetica Light"/>
                <a:sym typeface="Helvetica Light"/>
              </a:rPr>
              <a:t> to protect </a:t>
            </a:r>
            <a:br>
              <a:rPr>
                <a:latin typeface="Helvetica Light"/>
                <a:ea typeface="Helvetica Light"/>
                <a:cs typeface="Helvetica Light"/>
                <a:sym typeface="Helvetica Light"/>
              </a:rPr>
            </a:br>
            <a:r>
              <a:rPr>
                <a:latin typeface="Helvetica Light"/>
                <a:ea typeface="Helvetica Light"/>
                <a:cs typeface="Helvetica Light"/>
                <a:sym typeface="Helvetica Light"/>
              </a:rPr>
              <a:t>your eyes and the skin around them.</a:t>
            </a:r>
          </a:p>
        </p:txBody>
      </p:sp>
      <p:sp>
        <p:nvSpPr>
          <p:cNvPr id="303" name="Many new fabrics offer high-tech protection and breathability."/>
          <p:cNvSpPr txBox="1"/>
          <p:nvPr/>
        </p:nvSpPr>
        <p:spPr>
          <a:xfrm>
            <a:off x="1270000" y="7188708"/>
            <a:ext cx="8953501" cy="111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Many new</a:t>
            </a:r>
            <a:r>
              <a:t> </a:t>
            </a:r>
            <a:r>
              <a:rPr b="1"/>
              <a:t>fabrics</a:t>
            </a:r>
            <a:r>
              <a:rPr>
                <a:latin typeface="Helvetica Light"/>
                <a:ea typeface="Helvetica Light"/>
                <a:cs typeface="Helvetica Light"/>
                <a:sym typeface="Helvetica Light"/>
              </a:rPr>
              <a:t> offer high-tech protection and breathability.</a:t>
            </a:r>
          </a:p>
        </p:txBody>
      </p:sp>
      <p:sp>
        <p:nvSpPr>
          <p:cNvPr id="304" name="A wide-brimmed hat can shade your eyes, face, ears and neck."/>
          <p:cNvSpPr txBox="1"/>
          <p:nvPr/>
        </p:nvSpPr>
        <p:spPr>
          <a:xfrm>
            <a:off x="1270000" y="9225280"/>
            <a:ext cx="8953501" cy="1066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spcBef>
                <a:spcPts val="2000"/>
              </a:spcBef>
              <a:buSzPct val="123000"/>
              <a:buChar char="•"/>
              <a:defRPr sz="3200" spc="-30">
                <a:solidFill>
                  <a:srgbClr val="000000"/>
                </a:solidFill>
              </a:defRPr>
            </a:pPr>
            <a:r>
              <a:rPr>
                <a:latin typeface="Helvetica Light"/>
                <a:ea typeface="Helvetica Light"/>
                <a:cs typeface="Helvetica Light"/>
                <a:sym typeface="Helvetica Light"/>
              </a:rPr>
              <a:t>A </a:t>
            </a:r>
            <a:r>
              <a:rPr b="1"/>
              <a:t>wide-brimmed hat</a:t>
            </a:r>
            <a:r>
              <a:rPr>
                <a:latin typeface="Helvetica Light"/>
                <a:ea typeface="Helvetica Light"/>
                <a:cs typeface="Helvetica Light"/>
                <a:sym typeface="Helvetica Light"/>
              </a:rPr>
              <a:t> can shade your eyes, face, ears and neck.</a:t>
            </a:r>
          </a:p>
        </p:txBody>
      </p:sp>
      <p:sp>
        <p:nvSpPr>
          <p:cNvPr id="305" name="The more skin you cover, the better!"/>
          <p:cNvSpPr txBox="1"/>
          <p:nvPr/>
        </p:nvSpPr>
        <p:spPr>
          <a:xfrm>
            <a:off x="1270000" y="8456425"/>
            <a:ext cx="895350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0" indent="-406400" algn="l" defTabSz="457200">
              <a:lnSpc>
                <a:spcPct val="110000"/>
              </a:lnSpc>
              <a:spcBef>
                <a:spcPts val="2000"/>
              </a:spcBef>
              <a:buSzPct val="123000"/>
              <a:buChar char="•"/>
              <a:defRPr sz="3200" spc="-30">
                <a:solidFill>
                  <a:srgbClr val="000000"/>
                </a:solidFill>
                <a:latin typeface="Helvetica Light"/>
                <a:ea typeface="Helvetica Light"/>
                <a:cs typeface="Helvetica Light"/>
                <a:sym typeface="Helvetica Light"/>
              </a:defRPr>
            </a:lvl1pPr>
          </a:lstStyle>
          <a:p>
            <a:pPr>
              <a:defRPr>
                <a:latin typeface="+mn-lt"/>
                <a:ea typeface="+mn-ea"/>
                <a:cs typeface="+mn-cs"/>
                <a:sym typeface="Helvetica"/>
              </a:defRPr>
            </a:pPr>
            <a:r>
              <a:rPr>
                <a:latin typeface="Helvetica Light"/>
                <a:ea typeface="Helvetica Light"/>
                <a:cs typeface="Helvetica Light"/>
                <a:sym typeface="Helvetica Light"/>
              </a:rPr>
              <a:t>The more skin you cover, the better!</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p:cNvSpPr/>
          <p:nvPr/>
        </p:nvSpPr>
        <p:spPr>
          <a:xfrm>
            <a:off x="8634362" y="0"/>
            <a:ext cx="14478001"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10" name="Image" descr="Image"/>
          <p:cNvPicPr>
            <a:picLocks noChangeAspect="1"/>
          </p:cNvPicPr>
          <p:nvPr/>
        </p:nvPicPr>
        <p:blipFill>
          <a:blip r:embed="rId3"/>
          <a:stretch>
            <a:fillRect/>
          </a:stretch>
        </p:blipFill>
        <p:spPr>
          <a:xfrm>
            <a:off x="0" y="0"/>
            <a:ext cx="12894057" cy="13716000"/>
          </a:xfrm>
          <a:prstGeom prst="rect">
            <a:avLst/>
          </a:prstGeom>
          <a:ln w="12700">
            <a:miter lim="400000"/>
          </a:ln>
        </p:spPr>
      </p:pic>
      <p:sp>
        <p:nvSpPr>
          <p:cNvPr id="311" name="Line"/>
          <p:cNvSpPr/>
          <p:nvPr/>
        </p:nvSpPr>
        <p:spPr>
          <a:xfrm>
            <a:off x="12890500" y="1346200"/>
            <a:ext cx="8954642" cy="0"/>
          </a:xfrm>
          <a:prstGeom prst="line">
            <a:avLst/>
          </a:prstGeom>
          <a:ln w="127000">
            <a:solidFill>
              <a:srgbClr val="FFDE75"/>
            </a:solidFill>
            <a:miter lim="400000"/>
          </a:ln>
        </p:spPr>
        <p:txBody>
          <a:bodyPr lIns="50800" tIns="50800" rIns="50800" bIns="50800" anchor="ctr"/>
          <a:lstStyle/>
          <a:p>
            <a:endParaRPr/>
          </a:p>
        </p:txBody>
      </p:sp>
      <p:sp>
        <p:nvSpPr>
          <p:cNvPr id="312" name="What Does  UPF Mean?"/>
          <p:cNvSpPr txBox="1"/>
          <p:nvPr/>
        </p:nvSpPr>
        <p:spPr>
          <a:xfrm>
            <a:off x="12890500" y="1714500"/>
            <a:ext cx="8953500" cy="223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a:solidFill>
                  <a:srgbClr val="000000"/>
                </a:solidFill>
              </a:defRPr>
            </a:pPr>
            <a:r>
              <a:rPr dirty="0"/>
              <a:t>What Does </a:t>
            </a:r>
            <a:br>
              <a:rPr dirty="0"/>
            </a:br>
            <a:r>
              <a:rPr dirty="0"/>
              <a:t>UPF Mean?</a:t>
            </a:r>
            <a:r>
              <a:rPr sz="8000" dirty="0"/>
              <a:t> </a:t>
            </a:r>
          </a:p>
        </p:txBody>
      </p:sp>
      <p:sp>
        <p:nvSpPr>
          <p:cNvPr id="313" name="Your Sun Protection Strategy — 14"/>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14</a:t>
            </a:r>
          </a:p>
        </p:txBody>
      </p:sp>
      <p:pic>
        <p:nvPicPr>
          <p:cNvPr id="314"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315" name="Look for UPF, which stands for ultraviolet  protection factor, on labels for clothing,  hats and fabrics."/>
          <p:cNvSpPr txBox="1"/>
          <p:nvPr/>
        </p:nvSpPr>
        <p:spPr>
          <a:xfrm>
            <a:off x="12890500" y="5023346"/>
            <a:ext cx="8953500" cy="1645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Look for UPF, which stands for </a:t>
            </a:r>
            <a:r>
              <a:rPr b="1"/>
              <a:t>ultraviolet </a:t>
            </a:r>
            <a:br>
              <a:rPr b="1"/>
            </a:br>
            <a:r>
              <a:rPr b="1"/>
              <a:t>protection factor,</a:t>
            </a:r>
            <a:r>
              <a:t> </a:t>
            </a:r>
            <a:r>
              <a:rPr>
                <a:latin typeface="Helvetica Light"/>
                <a:ea typeface="Helvetica Light"/>
                <a:cs typeface="Helvetica Light"/>
                <a:sym typeface="Helvetica Light"/>
              </a:rPr>
              <a:t>on labels for clothing, </a:t>
            </a:r>
            <a:br>
              <a:rPr>
                <a:latin typeface="Helvetica Light"/>
                <a:ea typeface="Helvetica Light"/>
                <a:cs typeface="Helvetica Light"/>
                <a:sym typeface="Helvetica Light"/>
              </a:rPr>
            </a:br>
            <a:r>
              <a:rPr>
                <a:latin typeface="Helvetica Light"/>
                <a:ea typeface="Helvetica Light"/>
                <a:cs typeface="Helvetica Light"/>
                <a:sym typeface="Helvetica Light"/>
              </a:rPr>
              <a:t>hats and fabrics.</a:t>
            </a:r>
          </a:p>
        </p:txBody>
      </p:sp>
      <p:sp>
        <p:nvSpPr>
          <p:cNvPr id="316" name="The pitfall: Any clothing leaves some  skin exposed, so you need sunscreen, too.  Don’t forget to apply it to your hands, especially after washing them."/>
          <p:cNvSpPr txBox="1"/>
          <p:nvPr/>
        </p:nvSpPr>
        <p:spPr>
          <a:xfrm>
            <a:off x="12890500" y="9385034"/>
            <a:ext cx="8953500" cy="2176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The pitfall: </a:t>
            </a:r>
            <a:r>
              <a:rPr>
                <a:latin typeface="Helvetica Light"/>
                <a:ea typeface="Helvetica Light"/>
                <a:cs typeface="Helvetica Light"/>
                <a:sym typeface="Helvetica Light"/>
              </a:rPr>
              <a:t>Any clothing leaves some </a:t>
            </a:r>
            <a:br>
              <a:rPr>
                <a:latin typeface="Helvetica Light"/>
                <a:ea typeface="Helvetica Light"/>
                <a:cs typeface="Helvetica Light"/>
                <a:sym typeface="Helvetica Light"/>
              </a:rPr>
            </a:br>
            <a:r>
              <a:rPr>
                <a:latin typeface="Helvetica Light"/>
                <a:ea typeface="Helvetica Light"/>
                <a:cs typeface="Helvetica Light"/>
                <a:sym typeface="Helvetica Light"/>
              </a:rPr>
              <a:t>skin exposed, so you need sunscreen, too. </a:t>
            </a:r>
            <a:br>
              <a:rPr>
                <a:latin typeface="Helvetica Light"/>
                <a:ea typeface="Helvetica Light"/>
                <a:cs typeface="Helvetica Light"/>
                <a:sym typeface="Helvetica Light"/>
              </a:rPr>
            </a:br>
            <a:r>
              <a:rPr>
                <a:latin typeface="Helvetica Light"/>
                <a:ea typeface="Helvetica Light"/>
                <a:cs typeface="Helvetica Light"/>
                <a:sym typeface="Helvetica Light"/>
              </a:rPr>
              <a:t>Don’t forget to apply it to your hands, especially after washing them.</a:t>
            </a:r>
          </a:p>
        </p:txBody>
      </p:sp>
      <p:sp>
        <p:nvSpPr>
          <p:cNvPr id="317" name="A shirt labeled UPF 50, for example, allows just 1/50th of the UV radiation to reach your skin."/>
          <p:cNvSpPr txBox="1"/>
          <p:nvPr/>
        </p:nvSpPr>
        <p:spPr>
          <a:xfrm>
            <a:off x="12890500" y="8105382"/>
            <a:ext cx="9261475" cy="111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2">
                <a:solidFill>
                  <a:srgbClr val="000000"/>
                </a:solidFill>
              </a:defRPr>
            </a:pPr>
            <a:r>
              <a:rPr>
                <a:latin typeface="Helvetica Light"/>
                <a:ea typeface="Helvetica Light"/>
                <a:cs typeface="Helvetica Light"/>
                <a:sym typeface="Helvetica Light"/>
              </a:rPr>
              <a:t>A shirt labeled</a:t>
            </a:r>
            <a:r>
              <a:t> </a:t>
            </a:r>
            <a:r>
              <a:rPr b="1"/>
              <a:t>UPF 50,</a:t>
            </a:r>
            <a:r>
              <a:rPr>
                <a:latin typeface="Helvetica Light"/>
                <a:ea typeface="Helvetica Light"/>
                <a:cs typeface="Helvetica Light"/>
                <a:sym typeface="Helvetica Light"/>
              </a:rPr>
              <a:t> for example, allows just 1/50th of the UV radiation to reach your skin.</a:t>
            </a:r>
          </a:p>
        </p:txBody>
      </p:sp>
      <p:sp>
        <p:nvSpPr>
          <p:cNvPr id="318" name="The number indicates what fraction of the  sun’s UV rays can penetrate the fabric."/>
          <p:cNvSpPr txBox="1"/>
          <p:nvPr/>
        </p:nvSpPr>
        <p:spPr>
          <a:xfrm>
            <a:off x="12890500" y="6825738"/>
            <a:ext cx="9261475" cy="1115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2">
                <a:solidFill>
                  <a:srgbClr val="000000"/>
                </a:solidFill>
              </a:defRPr>
            </a:pPr>
            <a:r>
              <a:rPr>
                <a:latin typeface="Helvetica Light"/>
                <a:ea typeface="Helvetica Light"/>
                <a:cs typeface="Helvetica Light"/>
                <a:sym typeface="Helvetica Light"/>
              </a:rPr>
              <a:t>The number indicates what fraction of the </a:t>
            </a:r>
            <a:br>
              <a:rPr>
                <a:latin typeface="Helvetica Light"/>
                <a:ea typeface="Helvetica Light"/>
                <a:cs typeface="Helvetica Light"/>
                <a:sym typeface="Helvetica Light"/>
              </a:rPr>
            </a:br>
            <a:r>
              <a:rPr>
                <a:latin typeface="Helvetica Light"/>
                <a:ea typeface="Helvetica Light"/>
                <a:cs typeface="Helvetica Light"/>
                <a:sym typeface="Helvetica Light"/>
              </a:rPr>
              <a:t>sun’s UV rays can penetrate the fabric.</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p:cNvSpPr/>
          <p:nvPr/>
        </p:nvSpPr>
        <p:spPr>
          <a:xfrm>
            <a:off x="0" y="0"/>
            <a:ext cx="13906500"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21" name="GettyImages-108442874.jpg" descr="GettyImages-108442874.jpg"/>
          <p:cNvPicPr>
            <a:picLocks noChangeAspect="1"/>
          </p:cNvPicPr>
          <p:nvPr/>
        </p:nvPicPr>
        <p:blipFill>
          <a:blip r:embed="rId3"/>
          <a:srcRect t="22428" b="9513"/>
          <a:stretch>
            <a:fillRect/>
          </a:stretch>
        </p:blipFill>
        <p:spPr>
          <a:xfrm>
            <a:off x="12065000" y="1269999"/>
            <a:ext cx="12319000" cy="11176001"/>
          </a:xfrm>
          <a:prstGeom prst="rect">
            <a:avLst/>
          </a:prstGeom>
          <a:ln w="12700">
            <a:miter lim="400000"/>
          </a:ln>
        </p:spPr>
      </p:pic>
      <p:sp>
        <p:nvSpPr>
          <p:cNvPr id="322" name="Line"/>
          <p:cNvSpPr/>
          <p:nvPr/>
        </p:nvSpPr>
        <p:spPr>
          <a:xfrm>
            <a:off x="1268858" y="1346200"/>
            <a:ext cx="8954643" cy="0"/>
          </a:xfrm>
          <a:prstGeom prst="line">
            <a:avLst/>
          </a:prstGeom>
          <a:ln w="127000">
            <a:solidFill>
              <a:srgbClr val="FFDE75"/>
            </a:solidFill>
            <a:miter lim="400000"/>
          </a:ln>
        </p:spPr>
        <p:txBody>
          <a:bodyPr lIns="50800" tIns="50800" rIns="50800" bIns="50800" anchor="ctr"/>
          <a:lstStyle/>
          <a:p>
            <a:endParaRPr/>
          </a:p>
        </p:txBody>
      </p:sp>
      <p:sp>
        <p:nvSpPr>
          <p:cNvPr id="323" name="Play in the Shade"/>
          <p:cNvSpPr txBox="1"/>
          <p:nvPr/>
        </p:nvSpPr>
        <p:spPr>
          <a:xfrm>
            <a:off x="1268858" y="1714500"/>
            <a:ext cx="8953501" cy="12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80000"/>
              </a:lnSpc>
              <a:defRPr sz="7500" b="1" spc="-75">
                <a:solidFill>
                  <a:srgbClr val="000000"/>
                </a:solidFill>
              </a:defRPr>
            </a:lvl1pPr>
          </a:lstStyle>
          <a:p>
            <a:r>
              <a:rPr dirty="0"/>
              <a:t>Play in the Shade </a:t>
            </a:r>
          </a:p>
        </p:txBody>
      </p:sp>
      <p:sp>
        <p:nvSpPr>
          <p:cNvPr id="324" name="Your Sun Protection Strategy — 15"/>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FFFFFF"/>
                </a:solidFill>
              </a:defRPr>
            </a:pPr>
            <a:r>
              <a:rPr dirty="0"/>
              <a:t>Your Sun Protection Strategy</a:t>
            </a:r>
            <a:r>
              <a:rPr b="0" dirty="0"/>
              <a:t> — 15</a:t>
            </a:r>
          </a:p>
        </p:txBody>
      </p:sp>
      <p:pic>
        <p:nvPicPr>
          <p:cNvPr id="325"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326" name="The pitfall: Shade isn’t a perfect shield.  Some UV can pass through leaves and branches, hit your skin from the side and  reflect off water, sand, glass and concrete."/>
          <p:cNvSpPr txBox="1"/>
          <p:nvPr/>
        </p:nvSpPr>
        <p:spPr>
          <a:xfrm>
            <a:off x="1270000" y="9397734"/>
            <a:ext cx="9067801" cy="2176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The pitfall:</a:t>
            </a:r>
            <a:r>
              <a:t> </a:t>
            </a:r>
            <a:r>
              <a:rPr>
                <a:latin typeface="Helvetica Light"/>
                <a:ea typeface="Helvetica Light"/>
                <a:cs typeface="Helvetica Light"/>
                <a:sym typeface="Helvetica Light"/>
              </a:rPr>
              <a:t>Shade isn’t a perfect shield. </a:t>
            </a:r>
            <a:br>
              <a:rPr>
                <a:latin typeface="Helvetica Light"/>
                <a:ea typeface="Helvetica Light"/>
                <a:cs typeface="Helvetica Light"/>
                <a:sym typeface="Helvetica Light"/>
              </a:rPr>
            </a:br>
            <a:r>
              <a:rPr>
                <a:latin typeface="Helvetica Light"/>
                <a:ea typeface="Helvetica Light"/>
                <a:cs typeface="Helvetica Light"/>
                <a:sym typeface="Helvetica Light"/>
              </a:rPr>
              <a:t>Some UV can pass through leaves and branches, hit your skin from the side and </a:t>
            </a:r>
            <a:br>
              <a:rPr>
                <a:latin typeface="Helvetica Light"/>
                <a:ea typeface="Helvetica Light"/>
                <a:cs typeface="Helvetica Light"/>
                <a:sym typeface="Helvetica Light"/>
              </a:rPr>
            </a:br>
            <a:r>
              <a:rPr>
                <a:latin typeface="Helvetica Light"/>
                <a:ea typeface="Helvetica Light"/>
                <a:cs typeface="Helvetica Light"/>
                <a:sym typeface="Helvetica Light"/>
              </a:rPr>
              <a:t>reflect off water, sand, glass and concrete. </a:t>
            </a:r>
          </a:p>
        </p:txBody>
      </p:sp>
      <p:sp>
        <p:nvSpPr>
          <p:cNvPr id="327" name="Shade is especially important between  10 AM and 4 PM, the peak hours of  sun intensity."/>
          <p:cNvSpPr txBox="1"/>
          <p:nvPr/>
        </p:nvSpPr>
        <p:spPr>
          <a:xfrm>
            <a:off x="1270000" y="7595350"/>
            <a:ext cx="8953501"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Shade is especially important between </a:t>
            </a:r>
            <a:br>
              <a:rPr>
                <a:latin typeface="Helvetica Light"/>
                <a:ea typeface="Helvetica Light"/>
                <a:cs typeface="Helvetica Light"/>
                <a:sym typeface="Helvetica Light"/>
              </a:rPr>
            </a:br>
            <a:r>
              <a:rPr>
                <a:latin typeface="Helvetica Light"/>
                <a:ea typeface="Helvetica Light"/>
                <a:cs typeface="Helvetica Light"/>
                <a:sym typeface="Helvetica Light"/>
              </a:rPr>
              <a:t>10 AM and 4 PM, the </a:t>
            </a:r>
            <a:r>
              <a:rPr b="1"/>
              <a:t>peak hours</a:t>
            </a:r>
            <a:r>
              <a:rPr>
                <a:latin typeface="Helvetica Light"/>
                <a:ea typeface="Helvetica Light"/>
                <a:cs typeface="Helvetica Light"/>
                <a:sym typeface="Helvetica Light"/>
              </a:rPr>
              <a:t> of </a:t>
            </a:r>
            <a:br>
              <a:rPr>
                <a:latin typeface="Helvetica Light"/>
                <a:ea typeface="Helvetica Light"/>
                <a:cs typeface="Helvetica Light"/>
                <a:sym typeface="Helvetica Light"/>
              </a:rPr>
            </a:br>
            <a:r>
              <a:rPr>
                <a:latin typeface="Helvetica Light"/>
                <a:ea typeface="Helvetica Light"/>
                <a:cs typeface="Helvetica Light"/>
                <a:sym typeface="Helvetica Light"/>
              </a:rPr>
              <a:t>sun intensity.</a:t>
            </a:r>
          </a:p>
        </p:txBody>
      </p:sp>
      <p:sp>
        <p:nvSpPr>
          <p:cNvPr id="328" name="Put shade on your radar! It’s one of the easiest and most important forms of sun protection."/>
          <p:cNvSpPr txBox="1"/>
          <p:nvPr/>
        </p:nvSpPr>
        <p:spPr>
          <a:xfrm>
            <a:off x="1270000" y="6226290"/>
            <a:ext cx="8953501" cy="1115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0" indent="-406400" algn="l" defTabSz="457200">
              <a:lnSpc>
                <a:spcPct val="110000"/>
              </a:lnSpc>
              <a:spcBef>
                <a:spcPts val="2000"/>
              </a:spcBef>
              <a:buSzPct val="123000"/>
              <a:buChar char="•"/>
              <a:defRPr sz="3200" spc="-30">
                <a:solidFill>
                  <a:srgbClr val="000000"/>
                </a:solidFill>
                <a:latin typeface="Helvetica Light"/>
                <a:ea typeface="Helvetica Light"/>
                <a:cs typeface="Helvetica Light"/>
                <a:sym typeface="Helvetica Light"/>
              </a:defRPr>
            </a:lvl1pPr>
          </a:lstStyle>
          <a:p>
            <a:pPr>
              <a:defRPr>
                <a:latin typeface="+mn-lt"/>
                <a:ea typeface="+mn-ea"/>
                <a:cs typeface="+mn-cs"/>
                <a:sym typeface="Helvetica"/>
              </a:defRPr>
            </a:pPr>
            <a:r>
              <a:rPr dirty="0">
                <a:latin typeface="Helvetica Light"/>
                <a:ea typeface="Helvetica Light"/>
                <a:cs typeface="Helvetica Light"/>
                <a:sym typeface="Helvetica Light"/>
              </a:rPr>
              <a:t>Put shade on your radar! It’s one of the easiest and most important forms of sun protection.</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p:cNvSpPr/>
          <p:nvPr/>
        </p:nvSpPr>
        <p:spPr>
          <a:xfrm>
            <a:off x="8634362" y="0"/>
            <a:ext cx="14478001"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33" name="GettyImages-98395666.jpg" descr="GettyImages-98395666.jpg"/>
          <p:cNvPicPr>
            <a:picLocks noChangeAspect="1"/>
          </p:cNvPicPr>
          <p:nvPr/>
        </p:nvPicPr>
        <p:blipFill>
          <a:blip r:embed="rId2"/>
          <a:srcRect l="44082" t="12385" b="4551"/>
          <a:stretch>
            <a:fillRect/>
          </a:stretch>
        </p:blipFill>
        <p:spPr>
          <a:xfrm>
            <a:off x="0" y="1269999"/>
            <a:ext cx="11303000" cy="11176001"/>
          </a:xfrm>
          <a:prstGeom prst="rect">
            <a:avLst/>
          </a:prstGeom>
          <a:ln w="12700">
            <a:miter lim="400000"/>
          </a:ln>
        </p:spPr>
      </p:pic>
      <p:sp>
        <p:nvSpPr>
          <p:cNvPr id="334" name="Line"/>
          <p:cNvSpPr/>
          <p:nvPr/>
        </p:nvSpPr>
        <p:spPr>
          <a:xfrm>
            <a:off x="12890500" y="1346200"/>
            <a:ext cx="8954642" cy="0"/>
          </a:xfrm>
          <a:prstGeom prst="line">
            <a:avLst/>
          </a:prstGeom>
          <a:ln w="127000">
            <a:solidFill>
              <a:srgbClr val="FFDE75"/>
            </a:solidFill>
            <a:miter lim="400000"/>
          </a:ln>
        </p:spPr>
        <p:txBody>
          <a:bodyPr lIns="50800" tIns="50800" rIns="50800" bIns="50800" anchor="ctr"/>
          <a:lstStyle/>
          <a:p>
            <a:endParaRPr/>
          </a:p>
        </p:txBody>
      </p:sp>
      <p:sp>
        <p:nvSpPr>
          <p:cNvPr id="335" name="Shield the  Wee Ones"/>
          <p:cNvSpPr txBox="1"/>
          <p:nvPr/>
        </p:nvSpPr>
        <p:spPr>
          <a:xfrm>
            <a:off x="12890500" y="1714500"/>
            <a:ext cx="8953500"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spc="-75">
                <a:solidFill>
                  <a:srgbClr val="000000"/>
                </a:solidFill>
              </a:defRPr>
            </a:pPr>
            <a:r>
              <a:rPr dirty="0"/>
              <a:t>Shield the </a:t>
            </a:r>
            <a:br>
              <a:rPr dirty="0"/>
            </a:br>
            <a:r>
              <a:rPr dirty="0"/>
              <a:t>Wee Ones</a:t>
            </a:r>
          </a:p>
        </p:txBody>
      </p:sp>
      <p:sp>
        <p:nvSpPr>
          <p:cNvPr id="336" name="Your Sun Protection Strategy — 16"/>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16</a:t>
            </a:r>
          </a:p>
        </p:txBody>
      </p:sp>
      <p:pic>
        <p:nvPicPr>
          <p:cNvPr id="337"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338" name="Infants: In the first six months, keep infants  out of the sun rather than use sunscreen on their sensitive skin."/>
          <p:cNvSpPr txBox="1"/>
          <p:nvPr/>
        </p:nvSpPr>
        <p:spPr>
          <a:xfrm>
            <a:off x="12890500" y="4527805"/>
            <a:ext cx="8953500" cy="1645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dirty="0"/>
              <a:t>Infants:</a:t>
            </a:r>
            <a:r>
              <a:rPr dirty="0"/>
              <a:t> </a:t>
            </a:r>
            <a:r>
              <a:rPr dirty="0">
                <a:latin typeface="Helvetica Light"/>
                <a:ea typeface="Helvetica Light"/>
                <a:cs typeface="Helvetica Light"/>
                <a:sym typeface="Helvetica Light"/>
              </a:rPr>
              <a:t>In the first six months, keep infants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out of the sun rather than use sunscreen on their sensitive skin.</a:t>
            </a:r>
          </a:p>
        </p:txBody>
      </p:sp>
      <p:sp>
        <p:nvSpPr>
          <p:cNvPr id="339" name="Toddlers: You can apply sunscreen to  children starting at six months. Continue to  use protective clothing and a hat."/>
          <p:cNvSpPr txBox="1"/>
          <p:nvPr/>
        </p:nvSpPr>
        <p:spPr>
          <a:xfrm>
            <a:off x="12890500" y="8121394"/>
            <a:ext cx="8953500"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Toddlers: </a:t>
            </a:r>
            <a:r>
              <a:rPr>
                <a:latin typeface="Helvetica Light"/>
                <a:ea typeface="Helvetica Light"/>
                <a:cs typeface="Helvetica Light"/>
                <a:sym typeface="Helvetica Light"/>
              </a:rPr>
              <a:t>You can apply sunscreen to </a:t>
            </a:r>
            <a:br>
              <a:rPr>
                <a:latin typeface="Helvetica Light"/>
                <a:ea typeface="Helvetica Light"/>
                <a:cs typeface="Helvetica Light"/>
                <a:sym typeface="Helvetica Light"/>
              </a:rPr>
            </a:br>
            <a:r>
              <a:rPr>
                <a:latin typeface="Helvetica Light"/>
                <a:ea typeface="Helvetica Light"/>
                <a:cs typeface="Helvetica Light"/>
                <a:sym typeface="Helvetica Light"/>
              </a:rPr>
              <a:t>children starting at six months. Continue to </a:t>
            </a:r>
            <a:br>
              <a:rPr>
                <a:latin typeface="Helvetica Light"/>
                <a:ea typeface="Helvetica Light"/>
                <a:cs typeface="Helvetica Light"/>
                <a:sym typeface="Helvetica Light"/>
              </a:rPr>
            </a:br>
            <a:r>
              <a:rPr>
                <a:latin typeface="Helvetica Light"/>
                <a:ea typeface="Helvetica Light"/>
                <a:cs typeface="Helvetica Light"/>
                <a:sym typeface="Helvetica Light"/>
              </a:rPr>
              <a:t>use protective clothing and a hat.</a:t>
            </a:r>
          </a:p>
        </p:txBody>
      </p:sp>
      <p:sp>
        <p:nvSpPr>
          <p:cNvPr id="340" name="The pitfall: Unexpected exposure can  happen. Talk to caregivers in advance about sun protection."/>
          <p:cNvSpPr txBox="1"/>
          <p:nvPr/>
        </p:nvSpPr>
        <p:spPr>
          <a:xfrm>
            <a:off x="12890500" y="9923778"/>
            <a:ext cx="8953500"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The pitfall: </a:t>
            </a:r>
            <a:r>
              <a:rPr>
                <a:latin typeface="Helvetica Light"/>
                <a:ea typeface="Helvetica Light"/>
                <a:cs typeface="Helvetica Light"/>
                <a:sym typeface="Helvetica Light"/>
              </a:rPr>
              <a:t>Unexpected exposure can </a:t>
            </a:r>
            <a:br>
              <a:rPr>
                <a:latin typeface="Helvetica Light"/>
                <a:ea typeface="Helvetica Light"/>
                <a:cs typeface="Helvetica Light"/>
                <a:sym typeface="Helvetica Light"/>
              </a:rPr>
            </a:br>
            <a:r>
              <a:rPr>
                <a:latin typeface="Helvetica Light"/>
                <a:ea typeface="Helvetica Light"/>
                <a:cs typeface="Helvetica Light"/>
                <a:sym typeface="Helvetica Light"/>
              </a:rPr>
              <a:t>happen. Talk to caregivers in advance about sun protection.</a:t>
            </a:r>
          </a:p>
        </p:txBody>
      </p:sp>
      <p:sp>
        <p:nvSpPr>
          <p:cNvPr id="341" name="Clothing should cover baby’s arms and legs. Don’t forget to use hats, sunglasses and  stroller sunshades."/>
          <p:cNvSpPr txBox="1"/>
          <p:nvPr/>
        </p:nvSpPr>
        <p:spPr>
          <a:xfrm>
            <a:off x="12890500" y="6324603"/>
            <a:ext cx="8953500" cy="1645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Clothing should cover baby’s arms and legs. Don’t forget to use hats, sunglasses and </a:t>
            </a:r>
            <a:br>
              <a:rPr>
                <a:latin typeface="Helvetica Light"/>
                <a:ea typeface="Helvetica Light"/>
                <a:cs typeface="Helvetica Light"/>
                <a:sym typeface="Helvetica Light"/>
              </a:rPr>
            </a:br>
            <a:r>
              <a:rPr>
                <a:latin typeface="Helvetica Light"/>
                <a:ea typeface="Helvetica Light"/>
                <a:cs typeface="Helvetica Light"/>
                <a:sym typeface="Helvetica Light"/>
              </a:rPr>
              <a:t>stroller sunshades.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0" y="0"/>
            <a:ext cx="13906500"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44" name="GettyImages-621817038.jpg" descr="GettyImages-621817038.jpg"/>
          <p:cNvPicPr>
            <a:picLocks noChangeAspect="1"/>
          </p:cNvPicPr>
          <p:nvPr/>
        </p:nvPicPr>
        <p:blipFill>
          <a:blip r:embed="rId3"/>
          <a:srcRect l="13257" r="13257"/>
          <a:stretch>
            <a:fillRect/>
          </a:stretch>
        </p:blipFill>
        <p:spPr>
          <a:xfrm>
            <a:off x="12064999" y="1269999"/>
            <a:ext cx="12319001" cy="11176001"/>
          </a:xfrm>
          <a:prstGeom prst="rect">
            <a:avLst/>
          </a:prstGeom>
          <a:ln w="12700">
            <a:miter lim="400000"/>
          </a:ln>
        </p:spPr>
      </p:pic>
      <p:sp>
        <p:nvSpPr>
          <p:cNvPr id="345" name="Line"/>
          <p:cNvSpPr/>
          <p:nvPr/>
        </p:nvSpPr>
        <p:spPr>
          <a:xfrm>
            <a:off x="1268858" y="1346200"/>
            <a:ext cx="8954643" cy="0"/>
          </a:xfrm>
          <a:prstGeom prst="line">
            <a:avLst/>
          </a:prstGeom>
          <a:ln w="127000">
            <a:solidFill>
              <a:srgbClr val="FFDE75"/>
            </a:solidFill>
            <a:miter lim="400000"/>
          </a:ln>
        </p:spPr>
        <p:txBody>
          <a:bodyPr lIns="50800" tIns="50800" rIns="50800" bIns="50800" anchor="ctr"/>
          <a:lstStyle/>
          <a:p>
            <a:endParaRPr/>
          </a:p>
        </p:txBody>
      </p:sp>
      <p:sp>
        <p:nvSpPr>
          <p:cNvPr id="346" name="Look Out for…"/>
          <p:cNvSpPr txBox="1"/>
          <p:nvPr/>
        </p:nvSpPr>
        <p:spPr>
          <a:xfrm>
            <a:off x="1268858" y="1714500"/>
            <a:ext cx="8953501"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spc="-75">
                <a:solidFill>
                  <a:srgbClr val="000000"/>
                </a:solidFill>
              </a:defRPr>
            </a:pPr>
            <a:r>
              <a:rPr dirty="0"/>
              <a:t>Look Out for</a:t>
            </a:r>
          </a:p>
          <a:p>
            <a:pPr algn="l" defTabSz="457200">
              <a:lnSpc>
                <a:spcPct val="80000"/>
              </a:lnSpc>
              <a:defRPr sz="7500" b="1" spc="-75">
                <a:solidFill>
                  <a:srgbClr val="000000"/>
                </a:solidFill>
              </a:defRPr>
            </a:pPr>
            <a:r>
              <a:rPr dirty="0"/>
              <a:t>Windows</a:t>
            </a:r>
          </a:p>
        </p:txBody>
      </p:sp>
      <p:sp>
        <p:nvSpPr>
          <p:cNvPr id="347" name="Your Sun Protection Strategy — 17"/>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FFFFFF"/>
                </a:solidFill>
              </a:defRPr>
            </a:pPr>
            <a:r>
              <a:rPr dirty="0"/>
              <a:t>Your Sun Protection Strategy</a:t>
            </a:r>
            <a:r>
              <a:rPr b="0" dirty="0"/>
              <a:t> — 17</a:t>
            </a:r>
          </a:p>
        </p:txBody>
      </p:sp>
      <p:pic>
        <p:nvPicPr>
          <p:cNvPr id="348"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349" name="Glass blocks UVB rays pretty well, but it  allows UVA rays to pass through."/>
          <p:cNvSpPr txBox="1"/>
          <p:nvPr/>
        </p:nvSpPr>
        <p:spPr>
          <a:xfrm>
            <a:off x="1270000" y="4788893"/>
            <a:ext cx="9194106" cy="1115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Glass blocks UVB rays pretty well, but it </a:t>
            </a:r>
            <a:br>
              <a:rPr>
                <a:latin typeface="Helvetica Light"/>
                <a:ea typeface="Helvetica Light"/>
                <a:cs typeface="Helvetica Light"/>
                <a:sym typeface="Helvetica Light"/>
              </a:rPr>
            </a:br>
            <a:r>
              <a:rPr>
                <a:latin typeface="Helvetica Light"/>
                <a:ea typeface="Helvetica Light"/>
                <a:cs typeface="Helvetica Light"/>
                <a:sym typeface="Helvetica Light"/>
              </a:rPr>
              <a:t>allows </a:t>
            </a:r>
            <a:r>
              <a:rPr b="1"/>
              <a:t>UVA rays to pass through</a:t>
            </a:r>
            <a:r>
              <a:t>.</a:t>
            </a:r>
          </a:p>
        </p:txBody>
      </p:sp>
      <p:sp>
        <p:nvSpPr>
          <p:cNvPr id="350" name="This is true of windows at home, in your office, in your car and on airplanes, trains and buses."/>
          <p:cNvSpPr txBox="1"/>
          <p:nvPr/>
        </p:nvSpPr>
        <p:spPr>
          <a:xfrm>
            <a:off x="1270000" y="6070843"/>
            <a:ext cx="9294714" cy="1115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This is true of windows at </a:t>
            </a:r>
            <a:r>
              <a:rPr b="1"/>
              <a:t>home</a:t>
            </a:r>
            <a:r>
              <a:t>, </a:t>
            </a:r>
            <a:r>
              <a:rPr>
                <a:latin typeface="Helvetica Light"/>
                <a:ea typeface="Helvetica Light"/>
                <a:cs typeface="Helvetica Light"/>
                <a:sym typeface="Helvetica Light"/>
              </a:rPr>
              <a:t>in your </a:t>
            </a:r>
            <a:r>
              <a:rPr b="1"/>
              <a:t>office</a:t>
            </a:r>
            <a:r>
              <a:t>, </a:t>
            </a:r>
            <a:r>
              <a:rPr>
                <a:latin typeface="Helvetica Light"/>
                <a:ea typeface="Helvetica Light"/>
                <a:cs typeface="Helvetica Light"/>
                <a:sym typeface="Helvetica Light"/>
              </a:rPr>
              <a:t>in your </a:t>
            </a:r>
            <a:r>
              <a:rPr b="1"/>
              <a:t>car</a:t>
            </a:r>
            <a:r>
              <a:t> </a:t>
            </a:r>
            <a:r>
              <a:rPr>
                <a:latin typeface="Helvetica Light"/>
                <a:ea typeface="Helvetica Light"/>
                <a:cs typeface="Helvetica Light"/>
                <a:sym typeface="Helvetica Light"/>
              </a:rPr>
              <a:t>and on </a:t>
            </a:r>
            <a:r>
              <a:rPr b="1"/>
              <a:t>airplanes, trains </a:t>
            </a:r>
            <a:r>
              <a:rPr>
                <a:latin typeface="Helvetica Light"/>
                <a:ea typeface="Helvetica Light"/>
                <a:cs typeface="Helvetica Light"/>
                <a:sym typeface="Helvetica Light"/>
              </a:rPr>
              <a:t>and</a:t>
            </a:r>
            <a:r>
              <a:rPr b="1"/>
              <a:t> buses.</a:t>
            </a:r>
          </a:p>
        </p:txBody>
      </p:sp>
      <p:sp>
        <p:nvSpPr>
          <p:cNvPr id="351" name="Protect yourself and your family with hats, clothing, sunglasses and sunscreen."/>
          <p:cNvSpPr txBox="1"/>
          <p:nvPr/>
        </p:nvSpPr>
        <p:spPr>
          <a:xfrm>
            <a:off x="1270000" y="7350494"/>
            <a:ext cx="9194106" cy="111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Protect</a:t>
            </a:r>
            <a:r>
              <a:rPr>
                <a:latin typeface="Helvetica Light"/>
                <a:ea typeface="Helvetica Light"/>
                <a:cs typeface="Helvetica Light"/>
                <a:sym typeface="Helvetica Light"/>
              </a:rPr>
              <a:t> yourself and your family with hats, clothing, sunglasses and sunscreen.</a:t>
            </a:r>
          </a:p>
        </p:txBody>
      </p:sp>
      <p:sp>
        <p:nvSpPr>
          <p:cNvPr id="352" name="Consider having UV-protective window film applied to windows, in your car or at home."/>
          <p:cNvSpPr txBox="1"/>
          <p:nvPr/>
        </p:nvSpPr>
        <p:spPr>
          <a:xfrm>
            <a:off x="1270000" y="8630146"/>
            <a:ext cx="9194106" cy="111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50">
                <a:solidFill>
                  <a:srgbClr val="000000"/>
                </a:solidFill>
              </a:defRPr>
            </a:pPr>
            <a:r>
              <a:rPr>
                <a:latin typeface="Helvetica Light"/>
                <a:ea typeface="Helvetica Light"/>
                <a:cs typeface="Helvetica Light"/>
                <a:sym typeface="Helvetica Light"/>
              </a:rPr>
              <a:t>Consider having </a:t>
            </a:r>
            <a:r>
              <a:rPr b="1"/>
              <a:t>UV-protective window film</a:t>
            </a:r>
            <a:r>
              <a:rPr>
                <a:latin typeface="Helvetica Light"/>
                <a:ea typeface="Helvetica Light"/>
                <a:cs typeface="Helvetica Light"/>
                <a:sym typeface="Helvetica Light"/>
              </a:rPr>
              <a:t> applied to windows, in your car or at home.</a:t>
            </a:r>
          </a:p>
        </p:txBody>
      </p:sp>
      <p:sp>
        <p:nvSpPr>
          <p:cNvPr id="353" name="The pitfall: You need to plan ahead before traveling and make sure you have sunscreen on and protective clothing with you."/>
          <p:cNvSpPr txBox="1"/>
          <p:nvPr/>
        </p:nvSpPr>
        <p:spPr>
          <a:xfrm>
            <a:off x="1270000" y="9909798"/>
            <a:ext cx="9194106"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The pitfall:</a:t>
            </a:r>
            <a:r>
              <a:t> </a:t>
            </a:r>
            <a:r>
              <a:rPr>
                <a:latin typeface="Helvetica Light"/>
                <a:ea typeface="Helvetica Light"/>
                <a:cs typeface="Helvetica Light"/>
                <a:sym typeface="Helvetica Light"/>
              </a:rPr>
              <a:t>You need to plan ahead before traveling and make sure you have sunscreen on and protective clothing with you. </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p:cNvSpPr/>
          <p:nvPr/>
        </p:nvSpPr>
        <p:spPr>
          <a:xfrm>
            <a:off x="8634362" y="0"/>
            <a:ext cx="14478001"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58" name="GettyImages-521027287.jpg" descr="GettyImages-521027287.jpg"/>
          <p:cNvPicPr>
            <a:picLocks noChangeAspect="1"/>
          </p:cNvPicPr>
          <p:nvPr/>
        </p:nvPicPr>
        <p:blipFill>
          <a:blip r:embed="rId3"/>
          <a:srcRect l="5303" r="27272"/>
          <a:stretch>
            <a:fillRect/>
          </a:stretch>
        </p:blipFill>
        <p:spPr>
          <a:xfrm>
            <a:off x="0" y="1269999"/>
            <a:ext cx="11303000" cy="11176001"/>
          </a:xfrm>
          <a:prstGeom prst="rect">
            <a:avLst/>
          </a:prstGeom>
          <a:ln w="12700">
            <a:miter lim="400000"/>
          </a:ln>
        </p:spPr>
      </p:pic>
      <p:sp>
        <p:nvSpPr>
          <p:cNvPr id="359" name="Line"/>
          <p:cNvSpPr/>
          <p:nvPr/>
        </p:nvSpPr>
        <p:spPr>
          <a:xfrm>
            <a:off x="12890500" y="1346200"/>
            <a:ext cx="8954642" cy="0"/>
          </a:xfrm>
          <a:prstGeom prst="line">
            <a:avLst/>
          </a:prstGeom>
          <a:ln w="127000">
            <a:solidFill>
              <a:srgbClr val="FFDE75"/>
            </a:solidFill>
            <a:miter lim="400000"/>
          </a:ln>
        </p:spPr>
        <p:txBody>
          <a:bodyPr lIns="50800" tIns="50800" rIns="50800" bIns="50800" anchor="ctr"/>
          <a:lstStyle/>
          <a:p>
            <a:endParaRPr/>
          </a:p>
        </p:txBody>
      </p:sp>
      <p:sp>
        <p:nvSpPr>
          <p:cNvPr id="360" name="Say No to…"/>
          <p:cNvSpPr txBox="1"/>
          <p:nvPr/>
        </p:nvSpPr>
        <p:spPr>
          <a:xfrm>
            <a:off x="12890500" y="1714500"/>
            <a:ext cx="8953500"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spc="-75">
                <a:solidFill>
                  <a:srgbClr val="000000"/>
                </a:solidFill>
              </a:defRPr>
            </a:pPr>
            <a:r>
              <a:rPr dirty="0"/>
              <a:t>Say No to </a:t>
            </a:r>
          </a:p>
          <a:p>
            <a:pPr algn="l" defTabSz="457200">
              <a:lnSpc>
                <a:spcPct val="80000"/>
              </a:lnSpc>
              <a:defRPr sz="7500" b="1" spc="-75">
                <a:solidFill>
                  <a:srgbClr val="000000"/>
                </a:solidFill>
              </a:defRPr>
            </a:pPr>
            <a:r>
              <a:rPr dirty="0"/>
              <a:t>Tanning Beds</a:t>
            </a:r>
          </a:p>
        </p:txBody>
      </p:sp>
      <p:sp>
        <p:nvSpPr>
          <p:cNvPr id="361" name="Your Sun Protection Strategy — 18"/>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18</a:t>
            </a:r>
          </a:p>
        </p:txBody>
      </p:sp>
      <p:pic>
        <p:nvPicPr>
          <p:cNvPr id="362"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363" name="Don’t use a tanning bed — ever.  Indoor tanning (even once) raises the risk  of all kinds of skin cancer."/>
          <p:cNvSpPr txBox="1"/>
          <p:nvPr/>
        </p:nvSpPr>
        <p:spPr>
          <a:xfrm>
            <a:off x="12890500" y="6299200"/>
            <a:ext cx="9106992" cy="1645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Don’t use a tanning bed — </a:t>
            </a:r>
            <a:r>
              <a:rPr b="1"/>
              <a:t>ever.</a:t>
            </a:r>
            <a:r>
              <a:rPr>
                <a:latin typeface="Helvetica Light"/>
                <a:ea typeface="Helvetica Light"/>
                <a:cs typeface="Helvetica Light"/>
                <a:sym typeface="Helvetica Light"/>
              </a:rPr>
              <a:t> </a:t>
            </a:r>
            <a:br>
              <a:rPr>
                <a:latin typeface="Helvetica Light"/>
                <a:ea typeface="Helvetica Light"/>
                <a:cs typeface="Helvetica Light"/>
                <a:sym typeface="Helvetica Light"/>
              </a:rPr>
            </a:br>
            <a:r>
              <a:rPr>
                <a:latin typeface="Helvetica Light"/>
                <a:ea typeface="Helvetica Light"/>
                <a:cs typeface="Helvetica Light"/>
                <a:sym typeface="Helvetica Light"/>
              </a:rPr>
              <a:t>Indoor tanning (even once) raises the risk </a:t>
            </a:r>
            <a:br>
              <a:rPr>
                <a:latin typeface="Helvetica Light"/>
                <a:ea typeface="Helvetica Light"/>
                <a:cs typeface="Helvetica Light"/>
                <a:sym typeface="Helvetica Light"/>
              </a:rPr>
            </a:br>
            <a:r>
              <a:rPr>
                <a:latin typeface="Helvetica Light"/>
                <a:ea typeface="Helvetica Light"/>
                <a:cs typeface="Helvetica Light"/>
                <a:sym typeface="Helvetica Light"/>
              </a:rPr>
              <a:t>of all kinds of skin cancer.</a:t>
            </a:r>
          </a:p>
        </p:txBody>
      </p:sp>
      <p:sp>
        <p:nvSpPr>
          <p:cNvPr id="364" name="Using a tanning bed before age 35 increases your risk of melanoma by 75 percent."/>
          <p:cNvSpPr txBox="1"/>
          <p:nvPr/>
        </p:nvSpPr>
        <p:spPr>
          <a:xfrm>
            <a:off x="12890500" y="8117332"/>
            <a:ext cx="9106992" cy="1115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Using a tanning bed before age 35 increases your risk of melanoma by </a:t>
            </a:r>
            <a:r>
              <a:rPr b="1"/>
              <a:t>75 percent.</a:t>
            </a:r>
          </a:p>
        </p:txBody>
      </p:sp>
      <p:sp>
        <p:nvSpPr>
          <p:cNvPr id="365" name="The pitfall: While some states prohibit minors from using tanning beds, or require parental consent, other states have not restricted  access. Peer pressure can be hard to resist."/>
          <p:cNvSpPr txBox="1"/>
          <p:nvPr/>
        </p:nvSpPr>
        <p:spPr>
          <a:xfrm>
            <a:off x="12890500" y="9396984"/>
            <a:ext cx="9106992" cy="2176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The pitfall: </a:t>
            </a:r>
            <a:r>
              <a:rPr>
                <a:latin typeface="Helvetica Light"/>
                <a:ea typeface="Helvetica Light"/>
                <a:cs typeface="Helvetica Light"/>
                <a:sym typeface="Helvetica Light"/>
              </a:rPr>
              <a:t>While some states prohibit minors from using tanning beds, or require parental consent, other states have not restricted </a:t>
            </a:r>
            <a:br>
              <a:rPr>
                <a:latin typeface="Helvetica Light"/>
                <a:ea typeface="Helvetica Light"/>
                <a:cs typeface="Helvetica Light"/>
                <a:sym typeface="Helvetica Light"/>
              </a:rPr>
            </a:br>
            <a:r>
              <a:rPr>
                <a:latin typeface="Helvetica Light"/>
                <a:ea typeface="Helvetica Light"/>
                <a:cs typeface="Helvetica Light"/>
                <a:sym typeface="Helvetica Light"/>
              </a:rPr>
              <a:t>access. Peer pressure can be hard to resist.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p:cNvSpPr/>
          <p:nvPr/>
        </p:nvSpPr>
        <p:spPr>
          <a:xfrm>
            <a:off x="0" y="0"/>
            <a:ext cx="13906500"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68" name="GettyImages-465893023.jpg" descr="GettyImages-465893023.jpg"/>
          <p:cNvPicPr>
            <a:picLocks noChangeAspect="1"/>
          </p:cNvPicPr>
          <p:nvPr/>
        </p:nvPicPr>
        <p:blipFill>
          <a:blip r:embed="rId2"/>
          <a:srcRect l="15964" t="7368" r="15964"/>
          <a:stretch>
            <a:fillRect/>
          </a:stretch>
        </p:blipFill>
        <p:spPr>
          <a:xfrm>
            <a:off x="12065000" y="1269999"/>
            <a:ext cx="12319000" cy="11176001"/>
          </a:xfrm>
          <a:prstGeom prst="rect">
            <a:avLst/>
          </a:prstGeom>
          <a:ln w="12700">
            <a:miter lim="400000"/>
          </a:ln>
        </p:spPr>
      </p:pic>
      <p:sp>
        <p:nvSpPr>
          <p:cNvPr id="369" name="Line"/>
          <p:cNvSpPr/>
          <p:nvPr/>
        </p:nvSpPr>
        <p:spPr>
          <a:xfrm>
            <a:off x="1268858" y="1346200"/>
            <a:ext cx="8954643" cy="0"/>
          </a:xfrm>
          <a:prstGeom prst="line">
            <a:avLst/>
          </a:prstGeom>
          <a:ln w="127000">
            <a:solidFill>
              <a:srgbClr val="FFDE75"/>
            </a:solidFill>
            <a:miter lim="400000"/>
          </a:ln>
        </p:spPr>
        <p:txBody>
          <a:bodyPr lIns="50800" tIns="50800" rIns="50800" bIns="50800" anchor="ctr"/>
          <a:lstStyle/>
          <a:p>
            <a:endParaRPr/>
          </a:p>
        </p:txBody>
      </p:sp>
      <p:sp>
        <p:nvSpPr>
          <p:cNvPr id="370" name="Know Your…"/>
          <p:cNvSpPr txBox="1"/>
          <p:nvPr/>
        </p:nvSpPr>
        <p:spPr>
          <a:xfrm>
            <a:off x="1268858" y="1587500"/>
            <a:ext cx="8953501"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spc="-75">
                <a:solidFill>
                  <a:srgbClr val="000000"/>
                </a:solidFill>
              </a:defRPr>
            </a:pPr>
            <a:r>
              <a:t>Know Your</a:t>
            </a:r>
          </a:p>
          <a:p>
            <a:pPr algn="l" defTabSz="457200">
              <a:lnSpc>
                <a:spcPct val="80000"/>
              </a:lnSpc>
              <a:defRPr sz="7500" b="1" spc="-75">
                <a:solidFill>
                  <a:srgbClr val="000000"/>
                </a:solidFill>
              </a:defRPr>
            </a:pPr>
            <a:r>
              <a:t>Sunscreen</a:t>
            </a:r>
          </a:p>
        </p:txBody>
      </p:sp>
      <p:sp>
        <p:nvSpPr>
          <p:cNvPr id="371" name="Your Sun Protection Strategy — 19"/>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FFFFFF"/>
                </a:solidFill>
              </a:defRPr>
            </a:pPr>
            <a:r>
              <a:rPr dirty="0"/>
              <a:t>Your Sun Protection Strategy</a:t>
            </a:r>
            <a:r>
              <a:rPr b="0" dirty="0"/>
              <a:t> — 19</a:t>
            </a:r>
          </a:p>
        </p:txBody>
      </p:sp>
      <p:pic>
        <p:nvPicPr>
          <p:cNvPr id="372"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373" name="Sunscreens come in many  formulations and delivery methods, and it can take trial and error to find the one you like best. Whether it’s  a sport spray, an easy-to-use stick or  a rich moisturizer with antiaging  ingredients, the best sunscreen is  the on"/>
          <p:cNvSpPr txBox="1"/>
          <p:nvPr/>
        </p:nvSpPr>
        <p:spPr>
          <a:xfrm>
            <a:off x="1270000" y="5975846"/>
            <a:ext cx="9073754" cy="562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110000"/>
              </a:lnSpc>
              <a:spcBef>
                <a:spcPts val="1800"/>
              </a:spcBef>
              <a:defRPr sz="4200" spc="-40">
                <a:solidFill>
                  <a:srgbClr val="000000"/>
                </a:solidFill>
                <a:latin typeface="Helvetica Light"/>
                <a:ea typeface="Helvetica Light"/>
                <a:cs typeface="Helvetica Light"/>
                <a:sym typeface="Helvetica Light"/>
              </a:defRPr>
            </a:pPr>
            <a:r>
              <a:t>Sunscreens come in many </a:t>
            </a:r>
            <a:br/>
            <a:r>
              <a:t>formulations and delivery methods, and it can take trial and error to find the one you like best. Whether it’s </a:t>
            </a:r>
            <a:br/>
            <a:r>
              <a:t>a sport spray, an easy-to-use stick or </a:t>
            </a:r>
            <a:br/>
            <a:r>
              <a:t>a rich moisturizer with antiaging </a:t>
            </a:r>
            <a:br/>
            <a:r>
              <a:t>ingredients, the best sunscreen is </a:t>
            </a:r>
            <a:br/>
            <a:r>
              <a:t>the one you will use every day.</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73B9"/>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3"/>
          <a:stretch>
            <a:fillRect/>
          </a:stretch>
        </p:blipFill>
        <p:spPr>
          <a:xfrm>
            <a:off x="9860089" y="4419066"/>
            <a:ext cx="4663822" cy="487786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Rectangle"/>
          <p:cNvSpPr/>
          <p:nvPr/>
        </p:nvSpPr>
        <p:spPr>
          <a:xfrm>
            <a:off x="0" y="0"/>
            <a:ext cx="23112363"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76"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377" name="Your Sun Protection Strategy — 20"/>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20</a:t>
            </a:r>
          </a:p>
        </p:txBody>
      </p:sp>
      <p:pic>
        <p:nvPicPr>
          <p:cNvPr id="378" name="sunscreen.png" descr="sunscreen.png"/>
          <p:cNvPicPr>
            <a:picLocks noChangeAspect="1"/>
          </p:cNvPicPr>
          <p:nvPr/>
        </p:nvPicPr>
        <p:blipFill>
          <a:blip r:embed="rId4"/>
          <a:stretch>
            <a:fillRect/>
          </a:stretch>
        </p:blipFill>
        <p:spPr>
          <a:xfrm>
            <a:off x="6594219" y="582699"/>
            <a:ext cx="10431924" cy="12316322"/>
          </a:xfrm>
          <a:prstGeom prst="rect">
            <a:avLst/>
          </a:prstGeom>
          <a:ln w="12700">
            <a:miter lim="400000"/>
          </a:ln>
        </p:spPr>
      </p:pic>
      <p:grpSp>
        <p:nvGrpSpPr>
          <p:cNvPr id="381" name="Group"/>
          <p:cNvGrpSpPr/>
          <p:nvPr/>
        </p:nvGrpSpPr>
        <p:grpSpPr>
          <a:xfrm>
            <a:off x="685800" y="1511299"/>
            <a:ext cx="8991600" cy="8991601"/>
            <a:chOff x="0" y="0"/>
            <a:chExt cx="8991600" cy="8991600"/>
          </a:xfrm>
        </p:grpSpPr>
        <p:sp>
          <p:nvSpPr>
            <p:cNvPr id="379" name="Circle"/>
            <p:cNvSpPr/>
            <p:nvPr/>
          </p:nvSpPr>
          <p:spPr>
            <a:xfrm>
              <a:off x="0" y="0"/>
              <a:ext cx="8991600" cy="8991600"/>
            </a:xfrm>
            <a:prstGeom prst="ellipse">
              <a:avLst/>
            </a:prstGeom>
            <a:solidFill>
              <a:srgbClr val="FFDE75"/>
            </a:solidFill>
            <a:ln w="12700" cap="flat">
              <a:noFill/>
              <a:miter lim="400000"/>
            </a:ln>
            <a:effectLst/>
          </p:spPr>
          <p:txBody>
            <a:bodyPr wrap="square" lIns="50800" tIns="50800" rIns="50800" bIns="50800" numCol="1" anchor="ctr">
              <a:noAutofit/>
            </a:bodyPr>
            <a:lstStyle/>
            <a:p>
              <a:pPr defTabSz="825500">
                <a:defRPr sz="3200" b="1">
                  <a:solidFill>
                    <a:srgbClr val="FFFFFF"/>
                  </a:solidFill>
                </a:defRPr>
              </a:pPr>
              <a:endParaRPr/>
            </a:p>
          </p:txBody>
        </p:sp>
        <p:sp>
          <p:nvSpPr>
            <p:cNvPr id="380" name="SPF Stands for  Sun Protection Factor…"/>
            <p:cNvSpPr txBox="1"/>
            <p:nvPr/>
          </p:nvSpPr>
          <p:spPr>
            <a:xfrm>
              <a:off x="497687" y="748664"/>
              <a:ext cx="7996226" cy="7494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110000"/>
                </a:lnSpc>
                <a:defRPr sz="4000" b="1">
                  <a:solidFill>
                    <a:srgbClr val="000000"/>
                  </a:solidFill>
                </a:defRPr>
              </a:pPr>
              <a:r>
                <a:rPr dirty="0"/>
                <a:t>SPF Stands for </a:t>
              </a:r>
              <a:br>
                <a:rPr dirty="0"/>
              </a:br>
              <a:r>
                <a:rPr dirty="0"/>
                <a:t>Sun Protection Factor </a:t>
              </a:r>
              <a:endParaRPr sz="4550" dirty="0"/>
            </a:p>
            <a:p>
              <a:pPr defTabSz="457200">
                <a:lnSpc>
                  <a:spcPct val="110000"/>
                </a:lnSpc>
                <a:spcBef>
                  <a:spcPts val="2000"/>
                </a:spcBef>
                <a:defRPr sz="3200" spc="-30">
                  <a:solidFill>
                    <a:srgbClr val="000000"/>
                  </a:solidFill>
                  <a:latin typeface="Helvetica Light"/>
                  <a:ea typeface="Helvetica Light"/>
                  <a:cs typeface="Helvetica Light"/>
                  <a:sym typeface="Helvetica Light"/>
                </a:defRPr>
              </a:pPr>
              <a:r>
                <a:rPr dirty="0"/>
                <a:t>The number tells you how long the </a:t>
              </a:r>
              <a:br>
                <a:rPr dirty="0"/>
              </a:br>
              <a:r>
                <a:rPr dirty="0"/>
                <a:t>sun’s UVB rays would take to redden your </a:t>
              </a:r>
              <a:br>
                <a:rPr dirty="0"/>
              </a:br>
              <a:r>
                <a:rPr dirty="0"/>
                <a:t>skin when using a particular sunscreen </a:t>
              </a:r>
              <a:br>
                <a:rPr dirty="0"/>
              </a:br>
              <a:r>
                <a:rPr dirty="0"/>
                <a:t>compared with the amount of time without </a:t>
              </a:r>
              <a:br>
                <a:rPr dirty="0"/>
              </a:br>
              <a:r>
                <a:rPr dirty="0"/>
                <a:t>sunscreen. So if you use an SPF 15 product </a:t>
              </a:r>
              <a:br>
                <a:rPr dirty="0"/>
              </a:br>
              <a:r>
                <a:rPr dirty="0"/>
                <a:t>exactly as directed (applied generously </a:t>
              </a:r>
              <a:br>
                <a:rPr dirty="0"/>
              </a:br>
              <a:r>
                <a:rPr dirty="0"/>
                <a:t>and evenly, and reapplied after two hours </a:t>
              </a:r>
              <a:br>
                <a:rPr dirty="0"/>
              </a:br>
              <a:r>
                <a:rPr dirty="0"/>
                <a:t>or after sweating or swimming), </a:t>
              </a:r>
              <a:br>
                <a:rPr dirty="0"/>
              </a:br>
              <a:r>
                <a:rPr dirty="0"/>
                <a:t>it would take you 15 times longer </a:t>
              </a:r>
              <a:br>
                <a:rPr dirty="0"/>
              </a:br>
              <a:r>
                <a:rPr dirty="0"/>
                <a:t>to burn than if you weren’t </a:t>
              </a:r>
              <a:br>
                <a:rPr dirty="0"/>
              </a:br>
              <a:r>
                <a:rPr dirty="0"/>
                <a:t>wearing sunscreen.</a:t>
              </a:r>
            </a:p>
          </p:txBody>
        </p:sp>
      </p:grpSp>
      <p:pic>
        <p:nvPicPr>
          <p:cNvPr id="382" name="Image" descr="Image"/>
          <p:cNvPicPr>
            <a:picLocks noChangeAspect="1"/>
          </p:cNvPicPr>
          <p:nvPr/>
        </p:nvPicPr>
        <p:blipFill>
          <a:blip r:embed="rId5"/>
          <a:stretch>
            <a:fillRect/>
          </a:stretch>
        </p:blipFill>
        <p:spPr>
          <a:xfrm>
            <a:off x="8015166" y="3344333"/>
            <a:ext cx="2569173" cy="3073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1"/>
                                        </p:tgtEl>
                                        <p:attrNameLst>
                                          <p:attrName>style.visibility</p:attrName>
                                        </p:attrNameLst>
                                      </p:cBhvr>
                                      <p:to>
                                        <p:strVal val="visible"/>
                                      </p:to>
                                    </p:set>
                                    <p:anim calcmode="lin" valueType="num">
                                      <p:cBhvr>
                                        <p:cTn id="7" dur="500" fill="hold"/>
                                        <p:tgtEl>
                                          <p:spTgt spid="381"/>
                                        </p:tgtEl>
                                        <p:attrNameLst>
                                          <p:attrName>ppt_w</p:attrName>
                                        </p:attrNameLst>
                                      </p:cBhvr>
                                      <p:tavLst>
                                        <p:tav tm="0">
                                          <p:val>
                                            <p:fltVal val="0"/>
                                          </p:val>
                                        </p:tav>
                                        <p:tav tm="100000">
                                          <p:val>
                                            <p:strVal val="#ppt_w"/>
                                          </p:val>
                                        </p:tav>
                                      </p:tavLst>
                                    </p:anim>
                                    <p:anim calcmode="lin" valueType="num">
                                      <p:cBhvr>
                                        <p:cTn id="8" dur="500" fill="hold"/>
                                        <p:tgtEl>
                                          <p:spTgt spid="38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2" nodeType="afterEffect">
                                  <p:stCondLst>
                                    <p:cond delay="0"/>
                                  </p:stCondLst>
                                  <p:iterate>
                                    <p:tmAbs val="0"/>
                                  </p:iterate>
                                  <p:childTnLst>
                                    <p:set>
                                      <p:cBhvr>
                                        <p:cTn id="11" fill="hold"/>
                                        <p:tgtEl>
                                          <p:spTgt spid="382"/>
                                        </p:tgtEl>
                                        <p:attrNameLst>
                                          <p:attrName>style.visibility</p:attrName>
                                        </p:attrNameLst>
                                      </p:cBhvr>
                                      <p:to>
                                        <p:strVal val="visible"/>
                                      </p:to>
                                    </p:set>
                                    <p:animEffect transition="in" filter="wipe(up)">
                                      <p:cBhvr>
                                        <p:cTn id="12"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P spid="382"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Rectangle"/>
          <p:cNvSpPr/>
          <p:nvPr/>
        </p:nvSpPr>
        <p:spPr>
          <a:xfrm>
            <a:off x="0" y="0"/>
            <a:ext cx="23112363"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85"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386" name="Your Sun Protection Strategy — 21"/>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21</a:t>
            </a:r>
          </a:p>
        </p:txBody>
      </p:sp>
      <p:pic>
        <p:nvPicPr>
          <p:cNvPr id="387" name="sunscreen.png" descr="sunscreen.png"/>
          <p:cNvPicPr>
            <a:picLocks noChangeAspect="1"/>
          </p:cNvPicPr>
          <p:nvPr/>
        </p:nvPicPr>
        <p:blipFill>
          <a:blip r:embed="rId4"/>
          <a:stretch>
            <a:fillRect/>
          </a:stretch>
        </p:blipFill>
        <p:spPr>
          <a:xfrm>
            <a:off x="6594219" y="582699"/>
            <a:ext cx="10431924" cy="12316322"/>
          </a:xfrm>
          <a:prstGeom prst="rect">
            <a:avLst/>
          </a:prstGeom>
          <a:ln w="12700">
            <a:miter lim="400000"/>
          </a:ln>
        </p:spPr>
      </p:pic>
      <p:grpSp>
        <p:nvGrpSpPr>
          <p:cNvPr id="390" name="Group"/>
          <p:cNvGrpSpPr/>
          <p:nvPr/>
        </p:nvGrpSpPr>
        <p:grpSpPr>
          <a:xfrm>
            <a:off x="15748000" y="1371600"/>
            <a:ext cx="6286500" cy="6286500"/>
            <a:chOff x="0" y="0"/>
            <a:chExt cx="6286500" cy="6286500"/>
          </a:xfrm>
        </p:grpSpPr>
        <p:sp>
          <p:nvSpPr>
            <p:cNvPr id="388" name="Circle"/>
            <p:cNvSpPr/>
            <p:nvPr/>
          </p:nvSpPr>
          <p:spPr>
            <a:xfrm>
              <a:off x="0" y="0"/>
              <a:ext cx="6286500" cy="6286500"/>
            </a:xfrm>
            <a:prstGeom prst="ellipse">
              <a:avLst/>
            </a:prstGeom>
            <a:solidFill>
              <a:srgbClr val="FFDE75"/>
            </a:solidFill>
            <a:ln w="12700" cap="flat">
              <a:noFill/>
              <a:miter lim="400000"/>
            </a:ln>
            <a:effectLst/>
          </p:spPr>
          <p:txBody>
            <a:bodyPr wrap="square" lIns="50800" tIns="50800" rIns="50800" bIns="50800" numCol="1" anchor="ctr">
              <a:noAutofit/>
            </a:bodyPr>
            <a:lstStyle/>
            <a:p>
              <a:pPr defTabSz="825500">
                <a:defRPr sz="3200" b="1">
                  <a:solidFill>
                    <a:srgbClr val="FFFFFF"/>
                  </a:solidFill>
                </a:defRPr>
              </a:pPr>
              <a:endParaRPr/>
            </a:p>
          </p:txBody>
        </p:sp>
        <p:sp>
          <p:nvSpPr>
            <p:cNvPr id="389" name="Broad Spectrum…"/>
            <p:cNvSpPr txBox="1"/>
            <p:nvPr/>
          </p:nvSpPr>
          <p:spPr>
            <a:xfrm>
              <a:off x="470611" y="1112519"/>
              <a:ext cx="5345278" cy="4137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110000"/>
                </a:lnSpc>
                <a:defRPr sz="4000" b="1">
                  <a:solidFill>
                    <a:srgbClr val="000000"/>
                  </a:solidFill>
                </a:defRPr>
              </a:pPr>
              <a:r>
                <a:t>Broad Spectrum </a:t>
              </a:r>
              <a:endParaRPr sz="4550"/>
            </a:p>
            <a:p>
              <a:pPr defTabSz="457200">
                <a:lnSpc>
                  <a:spcPct val="110000"/>
                </a:lnSpc>
                <a:spcBef>
                  <a:spcPts val="1800"/>
                </a:spcBef>
                <a:defRPr sz="3200" spc="-30">
                  <a:solidFill>
                    <a:srgbClr val="000000"/>
                  </a:solidFill>
                  <a:latin typeface="Helvetica Light"/>
                  <a:ea typeface="Helvetica Light"/>
                  <a:cs typeface="Helvetica Light"/>
                  <a:sym typeface="Helvetica Light"/>
                </a:defRPr>
              </a:pPr>
              <a:r>
                <a:t>The words “broad spectrum” </a:t>
              </a:r>
              <a:br/>
              <a:r>
                <a:t>on a label indicate that the </a:t>
              </a:r>
              <a:br/>
              <a:r>
                <a:t>sunscreen contains </a:t>
              </a:r>
              <a:br/>
              <a:r>
                <a:t>ingredients that effectively </a:t>
              </a:r>
              <a:br/>
              <a:r>
                <a:t>protect against UVA rays </a:t>
              </a:r>
              <a:br/>
              <a:r>
                <a:t>as well as UVB.</a:t>
              </a:r>
            </a:p>
          </p:txBody>
        </p:sp>
      </p:grpSp>
      <p:pic>
        <p:nvPicPr>
          <p:cNvPr id="391" name="Image" descr="Image"/>
          <p:cNvPicPr>
            <a:picLocks noChangeAspect="1"/>
          </p:cNvPicPr>
          <p:nvPr/>
        </p:nvPicPr>
        <p:blipFill>
          <a:blip r:embed="rId5"/>
          <a:stretch>
            <a:fillRect/>
          </a:stretch>
        </p:blipFill>
        <p:spPr>
          <a:xfrm>
            <a:off x="14066963" y="2828925"/>
            <a:ext cx="2583143" cy="28511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90"/>
                                        </p:tgtEl>
                                        <p:attrNameLst>
                                          <p:attrName>style.visibility</p:attrName>
                                        </p:attrNameLst>
                                      </p:cBhvr>
                                      <p:to>
                                        <p:strVal val="visible"/>
                                      </p:to>
                                    </p:set>
                                    <p:anim calcmode="lin" valueType="num">
                                      <p:cBhvr>
                                        <p:cTn id="7" dur="500" fill="hold"/>
                                        <p:tgtEl>
                                          <p:spTgt spid="390"/>
                                        </p:tgtEl>
                                        <p:attrNameLst>
                                          <p:attrName>ppt_w</p:attrName>
                                        </p:attrNameLst>
                                      </p:cBhvr>
                                      <p:tavLst>
                                        <p:tav tm="0">
                                          <p:val>
                                            <p:fltVal val="0"/>
                                          </p:val>
                                        </p:tav>
                                        <p:tav tm="100000">
                                          <p:val>
                                            <p:strVal val="#ppt_w"/>
                                          </p:val>
                                        </p:tav>
                                      </p:tavLst>
                                    </p:anim>
                                    <p:anim calcmode="lin" valueType="num">
                                      <p:cBhvr>
                                        <p:cTn id="8" dur="500" fill="hold"/>
                                        <p:tgtEl>
                                          <p:spTgt spid="39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2" nodeType="afterEffect">
                                  <p:stCondLst>
                                    <p:cond delay="0"/>
                                  </p:stCondLst>
                                  <p:iterate>
                                    <p:tmAbs val="0"/>
                                  </p:iterate>
                                  <p:childTnLst>
                                    <p:set>
                                      <p:cBhvr>
                                        <p:cTn id="11" fill="hold"/>
                                        <p:tgtEl>
                                          <p:spTgt spid="391"/>
                                        </p:tgtEl>
                                        <p:attrNameLst>
                                          <p:attrName>style.visibility</p:attrName>
                                        </p:attrNameLst>
                                      </p:cBhvr>
                                      <p:to>
                                        <p:strVal val="visible"/>
                                      </p:to>
                                    </p:set>
                                    <p:animEffect transition="in" filter="wipe(up)">
                                      <p:cBhvr>
                                        <p:cTn id="12"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1"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p:cNvSpPr/>
          <p:nvPr/>
        </p:nvSpPr>
        <p:spPr>
          <a:xfrm>
            <a:off x="0" y="0"/>
            <a:ext cx="23112363"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394"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395" name="Your Sun Protection Strategy — 22"/>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22</a:t>
            </a:r>
          </a:p>
        </p:txBody>
      </p:sp>
      <p:pic>
        <p:nvPicPr>
          <p:cNvPr id="396" name="sunscreen.png" descr="sunscreen.png"/>
          <p:cNvPicPr>
            <a:picLocks noChangeAspect="1"/>
          </p:cNvPicPr>
          <p:nvPr/>
        </p:nvPicPr>
        <p:blipFill>
          <a:blip r:embed="rId4"/>
          <a:stretch>
            <a:fillRect/>
          </a:stretch>
        </p:blipFill>
        <p:spPr>
          <a:xfrm>
            <a:off x="6594219" y="582699"/>
            <a:ext cx="10431924" cy="12316322"/>
          </a:xfrm>
          <a:prstGeom prst="rect">
            <a:avLst/>
          </a:prstGeom>
          <a:ln w="12700">
            <a:miter lim="400000"/>
          </a:ln>
        </p:spPr>
      </p:pic>
      <p:grpSp>
        <p:nvGrpSpPr>
          <p:cNvPr id="399" name="Group"/>
          <p:cNvGrpSpPr/>
          <p:nvPr/>
        </p:nvGrpSpPr>
        <p:grpSpPr>
          <a:xfrm>
            <a:off x="1714500" y="5638800"/>
            <a:ext cx="6604000" cy="6604000"/>
            <a:chOff x="0" y="0"/>
            <a:chExt cx="6604000" cy="6604000"/>
          </a:xfrm>
        </p:grpSpPr>
        <p:sp>
          <p:nvSpPr>
            <p:cNvPr id="397" name="Circle"/>
            <p:cNvSpPr/>
            <p:nvPr/>
          </p:nvSpPr>
          <p:spPr>
            <a:xfrm>
              <a:off x="0" y="0"/>
              <a:ext cx="6604000" cy="6604000"/>
            </a:xfrm>
            <a:prstGeom prst="ellipse">
              <a:avLst/>
            </a:prstGeom>
            <a:solidFill>
              <a:srgbClr val="FFDE75"/>
            </a:solidFill>
            <a:ln w="12700" cap="flat">
              <a:noFill/>
              <a:miter lim="400000"/>
            </a:ln>
            <a:effectLst/>
          </p:spPr>
          <p:txBody>
            <a:bodyPr wrap="square" lIns="50800" tIns="50800" rIns="50800" bIns="50800" numCol="1" anchor="ctr">
              <a:noAutofit/>
            </a:bodyPr>
            <a:lstStyle/>
            <a:p>
              <a:pPr defTabSz="825500">
                <a:defRPr sz="3200" b="1">
                  <a:solidFill>
                    <a:srgbClr val="FFFFFF"/>
                  </a:solidFill>
                </a:defRPr>
              </a:pPr>
              <a:endParaRPr/>
            </a:p>
          </p:txBody>
        </p:sp>
        <p:sp>
          <p:nvSpPr>
            <p:cNvPr id="398" name="Water Resistance…"/>
            <p:cNvSpPr txBox="1"/>
            <p:nvPr/>
          </p:nvSpPr>
          <p:spPr>
            <a:xfrm>
              <a:off x="508762" y="1005839"/>
              <a:ext cx="5586477" cy="4668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110000"/>
                </a:lnSpc>
                <a:defRPr sz="4000" b="1">
                  <a:solidFill>
                    <a:srgbClr val="000000"/>
                  </a:solidFill>
                </a:defRPr>
              </a:pPr>
              <a:r>
                <a:rPr dirty="0"/>
                <a:t>Water Resistance </a:t>
              </a:r>
              <a:endParaRPr sz="4550" dirty="0"/>
            </a:p>
            <a:p>
              <a:pPr defTabSz="457200">
                <a:lnSpc>
                  <a:spcPct val="110000"/>
                </a:lnSpc>
                <a:spcBef>
                  <a:spcPts val="1800"/>
                </a:spcBef>
                <a:defRPr sz="3200" spc="-30">
                  <a:solidFill>
                    <a:srgbClr val="000000"/>
                  </a:solidFill>
                  <a:latin typeface="Helvetica Light"/>
                  <a:ea typeface="Helvetica Light"/>
                  <a:cs typeface="Helvetica Light"/>
                  <a:sym typeface="Helvetica Light"/>
                </a:defRPr>
              </a:pPr>
              <a:r>
                <a:rPr dirty="0"/>
                <a:t>While sunscreens can’t </a:t>
              </a:r>
              <a:br>
                <a:rPr dirty="0"/>
              </a:br>
              <a:r>
                <a:rPr dirty="0"/>
                <a:t>claim to be waterproof, they </a:t>
              </a:r>
              <a:br>
                <a:rPr dirty="0"/>
              </a:br>
              <a:r>
                <a:rPr dirty="0"/>
                <a:t>can be labeled water resistant </a:t>
              </a:r>
              <a:br>
                <a:rPr dirty="0"/>
              </a:br>
              <a:r>
                <a:rPr dirty="0"/>
                <a:t>for either 40 or 80 minutes. </a:t>
              </a:r>
              <a:br>
                <a:rPr dirty="0"/>
              </a:br>
              <a:r>
                <a:rPr dirty="0"/>
                <a:t>Yes, you can burn even when </a:t>
              </a:r>
              <a:br>
                <a:rPr dirty="0"/>
              </a:br>
              <a:r>
                <a:rPr dirty="0"/>
                <a:t>you’re in the water, so </a:t>
              </a:r>
              <a:br>
                <a:rPr dirty="0"/>
              </a:br>
              <a:r>
                <a:rPr dirty="0"/>
                <a:t>reapplying is key!</a:t>
              </a:r>
            </a:p>
          </p:txBody>
        </p:sp>
      </p:grpSp>
      <p:pic>
        <p:nvPicPr>
          <p:cNvPr id="400" name="Image" descr="Image"/>
          <p:cNvPicPr>
            <a:picLocks noChangeAspect="1"/>
          </p:cNvPicPr>
          <p:nvPr/>
        </p:nvPicPr>
        <p:blipFill>
          <a:blip r:embed="rId5"/>
          <a:stretch>
            <a:fillRect/>
          </a:stretch>
        </p:blipFill>
        <p:spPr>
          <a:xfrm>
            <a:off x="7296419" y="3869266"/>
            <a:ext cx="1222896" cy="3200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99"/>
                                        </p:tgtEl>
                                        <p:attrNameLst>
                                          <p:attrName>style.visibility</p:attrName>
                                        </p:attrNameLst>
                                      </p:cBhvr>
                                      <p:to>
                                        <p:strVal val="visible"/>
                                      </p:to>
                                    </p:set>
                                    <p:anim calcmode="lin" valueType="num">
                                      <p:cBhvr>
                                        <p:cTn id="7" dur="500" fill="hold"/>
                                        <p:tgtEl>
                                          <p:spTgt spid="399"/>
                                        </p:tgtEl>
                                        <p:attrNameLst>
                                          <p:attrName>ppt_w</p:attrName>
                                        </p:attrNameLst>
                                      </p:cBhvr>
                                      <p:tavLst>
                                        <p:tav tm="0">
                                          <p:val>
                                            <p:fltVal val="0"/>
                                          </p:val>
                                        </p:tav>
                                        <p:tav tm="100000">
                                          <p:val>
                                            <p:strVal val="#ppt_w"/>
                                          </p:val>
                                        </p:tav>
                                      </p:tavLst>
                                    </p:anim>
                                    <p:anim calcmode="lin" valueType="num">
                                      <p:cBhvr>
                                        <p:cTn id="8" dur="500" fill="hold"/>
                                        <p:tgtEl>
                                          <p:spTgt spid="39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grpId="2" nodeType="afterEffect">
                                  <p:stCondLst>
                                    <p:cond delay="0"/>
                                  </p:stCondLst>
                                  <p:iterate>
                                    <p:tmAbs val="0"/>
                                  </p:iterate>
                                  <p:childTnLst>
                                    <p:set>
                                      <p:cBhvr>
                                        <p:cTn id="11" fill="hold"/>
                                        <p:tgtEl>
                                          <p:spTgt spid="400"/>
                                        </p:tgtEl>
                                        <p:attrNameLst>
                                          <p:attrName>style.visibility</p:attrName>
                                        </p:attrNameLst>
                                      </p:cBhvr>
                                      <p:to>
                                        <p:strVal val="visible"/>
                                      </p:to>
                                    </p:set>
                                    <p:animEffect transition="in" filter="wipe(down)">
                                      <p:cBhvr>
                                        <p:cTn id="12"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1" animBg="1" advAuto="0"/>
      <p:bldP spid="400"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ectangle"/>
          <p:cNvSpPr/>
          <p:nvPr/>
        </p:nvSpPr>
        <p:spPr>
          <a:xfrm>
            <a:off x="0" y="0"/>
            <a:ext cx="23112363"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403"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404" name="Your Sun Protection Strategy — 23"/>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23</a:t>
            </a:r>
          </a:p>
        </p:txBody>
      </p:sp>
      <p:pic>
        <p:nvPicPr>
          <p:cNvPr id="405" name="sunscreen.png" descr="sunscreen.png"/>
          <p:cNvPicPr>
            <a:picLocks noChangeAspect="1"/>
          </p:cNvPicPr>
          <p:nvPr/>
        </p:nvPicPr>
        <p:blipFill>
          <a:blip r:embed="rId4"/>
          <a:stretch>
            <a:fillRect/>
          </a:stretch>
        </p:blipFill>
        <p:spPr>
          <a:xfrm>
            <a:off x="6594219" y="582699"/>
            <a:ext cx="10431924" cy="12316322"/>
          </a:xfrm>
          <a:prstGeom prst="rect">
            <a:avLst/>
          </a:prstGeom>
          <a:ln w="12700">
            <a:miter lim="400000"/>
          </a:ln>
        </p:spPr>
      </p:pic>
      <p:grpSp>
        <p:nvGrpSpPr>
          <p:cNvPr id="408" name="Group"/>
          <p:cNvGrpSpPr/>
          <p:nvPr/>
        </p:nvGrpSpPr>
        <p:grpSpPr>
          <a:xfrm>
            <a:off x="15240000" y="4762500"/>
            <a:ext cx="6731000" cy="6731000"/>
            <a:chOff x="0" y="0"/>
            <a:chExt cx="6731000" cy="6731000"/>
          </a:xfrm>
        </p:grpSpPr>
        <p:sp>
          <p:nvSpPr>
            <p:cNvPr id="406" name="Circle"/>
            <p:cNvSpPr/>
            <p:nvPr/>
          </p:nvSpPr>
          <p:spPr>
            <a:xfrm>
              <a:off x="0" y="0"/>
              <a:ext cx="6731000" cy="6731000"/>
            </a:xfrm>
            <a:prstGeom prst="ellipse">
              <a:avLst/>
            </a:prstGeom>
            <a:solidFill>
              <a:srgbClr val="FFDE75"/>
            </a:solidFill>
            <a:ln w="12700" cap="flat">
              <a:noFill/>
              <a:miter lim="400000"/>
            </a:ln>
            <a:effectLst/>
          </p:spPr>
          <p:txBody>
            <a:bodyPr wrap="square" lIns="50800" tIns="50800" rIns="50800" bIns="50800" numCol="1" anchor="ctr">
              <a:noAutofit/>
            </a:bodyPr>
            <a:lstStyle/>
            <a:p>
              <a:pPr defTabSz="825500">
                <a:defRPr sz="3200" b="1">
                  <a:solidFill>
                    <a:srgbClr val="FFFFFF"/>
                  </a:solidFill>
                </a:defRPr>
              </a:pPr>
              <a:endParaRPr/>
            </a:p>
          </p:txBody>
        </p:sp>
        <p:sp>
          <p:nvSpPr>
            <p:cNvPr id="407" name="Sensitive Skin…"/>
            <p:cNvSpPr txBox="1"/>
            <p:nvPr/>
          </p:nvSpPr>
          <p:spPr>
            <a:xfrm>
              <a:off x="238484" y="1057802"/>
              <a:ext cx="6254032" cy="46153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457200">
                <a:lnSpc>
                  <a:spcPct val="110000"/>
                </a:lnSpc>
                <a:defRPr sz="4000" b="1">
                  <a:solidFill>
                    <a:srgbClr val="000000"/>
                  </a:solidFill>
                </a:defRPr>
              </a:pPr>
              <a:r>
                <a:rPr dirty="0"/>
                <a:t>Sensitive Skin </a:t>
              </a:r>
              <a:endParaRPr sz="4550" dirty="0"/>
            </a:p>
            <a:p>
              <a:pPr defTabSz="457200">
                <a:lnSpc>
                  <a:spcPct val="110000"/>
                </a:lnSpc>
                <a:spcBef>
                  <a:spcPts val="1800"/>
                </a:spcBef>
                <a:defRPr sz="3200" spc="-30">
                  <a:solidFill>
                    <a:srgbClr val="000000"/>
                  </a:solidFill>
                  <a:latin typeface="Helvetica Light"/>
                  <a:ea typeface="Helvetica Light"/>
                  <a:cs typeface="Helvetica Light"/>
                  <a:sym typeface="Helvetica Light"/>
                </a:defRPr>
              </a:pPr>
              <a:r>
                <a:rPr dirty="0"/>
                <a:t>Products containing </a:t>
              </a:r>
              <a:br>
                <a:rPr dirty="0"/>
              </a:br>
              <a:r>
                <a:rPr dirty="0"/>
                <a:t>zinc oxide and titanium dioxide, </a:t>
              </a:r>
              <a:br>
                <a:rPr dirty="0"/>
              </a:br>
              <a:r>
                <a:rPr dirty="0"/>
                <a:t>sometimes referred to as </a:t>
              </a:r>
              <a:br>
                <a:rPr dirty="0"/>
              </a:br>
              <a:r>
                <a:rPr dirty="0"/>
                <a:t>mineral or physical formulas, </a:t>
              </a:r>
              <a:br>
                <a:rPr dirty="0"/>
              </a:br>
              <a:r>
                <a:rPr dirty="0"/>
                <a:t>may be less likely to cause </a:t>
              </a:r>
              <a:br>
                <a:rPr dirty="0"/>
              </a:br>
              <a:r>
                <a:rPr dirty="0"/>
                <a:t>skin irritation in people who </a:t>
              </a:r>
              <a:br>
                <a:rPr dirty="0"/>
              </a:br>
              <a:r>
                <a:rPr dirty="0"/>
                <a:t>have sensitive skin.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p:cNvSpPr/>
          <p:nvPr/>
        </p:nvSpPr>
        <p:spPr>
          <a:xfrm>
            <a:off x="0" y="0"/>
            <a:ext cx="23112363"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411"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412" name="Your Sun Protection Strategy — 24"/>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t>Your Sun Protection Strategy</a:t>
            </a:r>
            <a:r>
              <a:rPr b="0"/>
              <a:t> — 24</a:t>
            </a:r>
          </a:p>
        </p:txBody>
      </p:sp>
      <p:pic>
        <p:nvPicPr>
          <p:cNvPr id="413" name="sunscreen.png" descr="sunscreen.png"/>
          <p:cNvPicPr>
            <a:picLocks noChangeAspect="1"/>
          </p:cNvPicPr>
          <p:nvPr/>
        </p:nvPicPr>
        <p:blipFill>
          <a:blip r:embed="rId4"/>
          <a:stretch>
            <a:fillRect/>
          </a:stretch>
        </p:blipFill>
        <p:spPr>
          <a:xfrm>
            <a:off x="6594219" y="582699"/>
            <a:ext cx="10431924" cy="12316322"/>
          </a:xfrm>
          <a:prstGeom prst="rect">
            <a:avLst/>
          </a:prstGeom>
          <a:ln w="12700">
            <a:miter lim="400000"/>
          </a:ln>
        </p:spPr>
      </p:pic>
      <p:grpSp>
        <p:nvGrpSpPr>
          <p:cNvPr id="416" name="Group"/>
          <p:cNvGrpSpPr/>
          <p:nvPr/>
        </p:nvGrpSpPr>
        <p:grpSpPr>
          <a:xfrm>
            <a:off x="1765300" y="2921000"/>
            <a:ext cx="6477000" cy="6477000"/>
            <a:chOff x="0" y="0"/>
            <a:chExt cx="6477000" cy="6477000"/>
          </a:xfrm>
        </p:grpSpPr>
        <p:sp>
          <p:nvSpPr>
            <p:cNvPr id="414" name="Circle"/>
            <p:cNvSpPr/>
            <p:nvPr/>
          </p:nvSpPr>
          <p:spPr>
            <a:xfrm>
              <a:off x="0" y="0"/>
              <a:ext cx="6477000" cy="6477000"/>
            </a:xfrm>
            <a:prstGeom prst="ellipse">
              <a:avLst/>
            </a:prstGeom>
            <a:solidFill>
              <a:srgbClr val="FFDE75"/>
            </a:solidFill>
            <a:ln w="12700" cap="flat">
              <a:noFill/>
              <a:miter lim="400000"/>
            </a:ln>
            <a:effectLst/>
          </p:spPr>
          <p:txBody>
            <a:bodyPr wrap="square" lIns="50800" tIns="50800" rIns="50800" bIns="50800" numCol="1" anchor="ctr">
              <a:noAutofit/>
            </a:bodyPr>
            <a:lstStyle/>
            <a:p>
              <a:pPr defTabSz="825500">
                <a:defRPr sz="3200" b="1">
                  <a:solidFill>
                    <a:srgbClr val="FFFFFF"/>
                  </a:solidFill>
                </a:defRPr>
              </a:pPr>
              <a:endParaRPr/>
            </a:p>
          </p:txBody>
        </p:sp>
        <p:sp>
          <p:nvSpPr>
            <p:cNvPr id="415" name="The Pitfall…"/>
            <p:cNvSpPr txBox="1"/>
            <p:nvPr/>
          </p:nvSpPr>
          <p:spPr>
            <a:xfrm>
              <a:off x="531875" y="904239"/>
              <a:ext cx="5413249" cy="4668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110000"/>
                </a:lnSpc>
                <a:defRPr sz="4000" b="1">
                  <a:solidFill>
                    <a:srgbClr val="000000"/>
                  </a:solidFill>
                </a:defRPr>
              </a:pPr>
              <a:r>
                <a:rPr dirty="0"/>
                <a:t>The Pitfall </a:t>
              </a:r>
              <a:endParaRPr sz="4550" dirty="0"/>
            </a:p>
            <a:p>
              <a:pPr defTabSz="457200">
                <a:lnSpc>
                  <a:spcPct val="110000"/>
                </a:lnSpc>
                <a:spcBef>
                  <a:spcPts val="1800"/>
                </a:spcBef>
                <a:defRPr sz="3200" spc="-30">
                  <a:solidFill>
                    <a:srgbClr val="000000"/>
                  </a:solidFill>
                  <a:latin typeface="Helvetica Light"/>
                  <a:ea typeface="Helvetica Light"/>
                  <a:cs typeface="Helvetica Light"/>
                  <a:sym typeface="Helvetica Light"/>
                </a:defRPr>
              </a:pPr>
              <a:r>
                <a:rPr dirty="0"/>
                <a:t>Most people don’t apply </a:t>
              </a:r>
              <a:br>
                <a:rPr dirty="0"/>
              </a:br>
              <a:r>
                <a:rPr dirty="0"/>
                <a:t>sunscreen exactly as </a:t>
              </a:r>
              <a:br>
                <a:rPr dirty="0"/>
              </a:br>
              <a:r>
                <a:rPr dirty="0"/>
                <a:t>directed. They may not apply </a:t>
              </a:r>
              <a:br>
                <a:rPr dirty="0"/>
              </a:br>
              <a:r>
                <a:rPr dirty="0"/>
                <a:t>it liberally enough, might </a:t>
              </a:r>
              <a:br>
                <a:rPr dirty="0"/>
              </a:br>
              <a:r>
                <a:rPr dirty="0"/>
                <a:t>miss spots and may forget </a:t>
              </a:r>
              <a:br>
                <a:rPr dirty="0"/>
              </a:br>
              <a:r>
                <a:rPr dirty="0"/>
                <a:t>to reapply regularly. </a:t>
              </a:r>
              <a:br>
                <a:rPr dirty="0"/>
              </a:br>
              <a:r>
                <a:rPr dirty="0"/>
                <a:t>Slather it on!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16"/>
                                        </p:tgtEl>
                                        <p:attrNameLst>
                                          <p:attrName>style.visibility</p:attrName>
                                        </p:attrNameLst>
                                      </p:cBhvr>
                                      <p:to>
                                        <p:strVal val="visible"/>
                                      </p:to>
                                    </p:set>
                                    <p:anim calcmode="lin" valueType="num">
                                      <p:cBhvr>
                                        <p:cTn id="7" dur="500" fill="hold"/>
                                        <p:tgtEl>
                                          <p:spTgt spid="416"/>
                                        </p:tgtEl>
                                        <p:attrNameLst>
                                          <p:attrName>ppt_w</p:attrName>
                                        </p:attrNameLst>
                                      </p:cBhvr>
                                      <p:tavLst>
                                        <p:tav tm="0">
                                          <p:val>
                                            <p:fltVal val="0"/>
                                          </p:val>
                                        </p:tav>
                                        <p:tav tm="100000">
                                          <p:val>
                                            <p:strVal val="#ppt_w"/>
                                          </p:val>
                                        </p:tav>
                                      </p:tavLst>
                                    </p:anim>
                                    <p:anim calcmode="lin" valueType="num">
                                      <p:cBhvr>
                                        <p:cTn id="8" dur="500" fill="hold"/>
                                        <p:tgtEl>
                                          <p:spTgt spid="4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GettyImages-1133162515.jpg" descr="GettyImages-1133162515.jpg"/>
          <p:cNvPicPr>
            <a:picLocks noChangeAspect="1"/>
          </p:cNvPicPr>
          <p:nvPr/>
        </p:nvPicPr>
        <p:blipFill>
          <a:blip r:embed="rId2"/>
          <a:srcRect l="11630" t="16009" r="11630" b="13933"/>
          <a:stretch>
            <a:fillRect/>
          </a:stretch>
        </p:blipFill>
        <p:spPr>
          <a:xfrm>
            <a:off x="0" y="0"/>
            <a:ext cx="23114000" cy="13716000"/>
          </a:xfrm>
          <a:prstGeom prst="rect">
            <a:avLst/>
          </a:prstGeom>
          <a:ln w="12700">
            <a:miter lim="400000"/>
          </a:ln>
        </p:spPr>
      </p:pic>
      <p:sp>
        <p:nvSpPr>
          <p:cNvPr id="419" name="Line"/>
          <p:cNvSpPr/>
          <p:nvPr/>
        </p:nvSpPr>
        <p:spPr>
          <a:xfrm>
            <a:off x="1268858" y="1346199"/>
            <a:ext cx="8496302" cy="1"/>
          </a:xfrm>
          <a:prstGeom prst="line">
            <a:avLst/>
          </a:prstGeom>
          <a:ln w="127000">
            <a:solidFill>
              <a:srgbClr val="FFFFFF"/>
            </a:solidFill>
            <a:miter lim="400000"/>
          </a:ln>
        </p:spPr>
        <p:txBody>
          <a:bodyPr lIns="50800" tIns="50800" rIns="50800" bIns="50800" anchor="ctr"/>
          <a:lstStyle/>
          <a:p>
            <a:endParaRPr/>
          </a:p>
        </p:txBody>
      </p:sp>
      <p:sp>
        <p:nvSpPr>
          <p:cNvPr id="420" name="Making…"/>
          <p:cNvSpPr txBox="1"/>
          <p:nvPr/>
        </p:nvSpPr>
        <p:spPr>
          <a:xfrm>
            <a:off x="1268858" y="1866899"/>
            <a:ext cx="9207501" cy="528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10000" b="1" spc="-200">
                <a:solidFill>
                  <a:srgbClr val="000000"/>
                </a:solidFill>
              </a:defRPr>
            </a:pPr>
            <a:r>
              <a:rPr dirty="0"/>
              <a:t>Making</a:t>
            </a:r>
          </a:p>
          <a:p>
            <a:pPr algn="l" defTabSz="457200">
              <a:lnSpc>
                <a:spcPct val="80000"/>
              </a:lnSpc>
              <a:defRPr sz="10000" b="1" spc="-200">
                <a:solidFill>
                  <a:srgbClr val="000000"/>
                </a:solidFill>
              </a:defRPr>
            </a:pPr>
            <a:r>
              <a:rPr dirty="0"/>
              <a:t>Sunscreens</a:t>
            </a:r>
          </a:p>
          <a:p>
            <a:pPr algn="l" defTabSz="457200">
              <a:lnSpc>
                <a:spcPct val="80000"/>
              </a:lnSpc>
              <a:defRPr sz="10000" b="1" spc="-200">
                <a:solidFill>
                  <a:srgbClr val="000000"/>
                </a:solidFill>
              </a:defRPr>
            </a:pPr>
            <a:r>
              <a:rPr dirty="0"/>
              <a:t>More</a:t>
            </a:r>
          </a:p>
          <a:p>
            <a:pPr algn="l" defTabSz="457200">
              <a:lnSpc>
                <a:spcPct val="80000"/>
              </a:lnSpc>
              <a:defRPr sz="10000" b="1" spc="-200">
                <a:solidFill>
                  <a:srgbClr val="000000"/>
                </a:solidFill>
              </a:defRPr>
            </a:pPr>
            <a:r>
              <a:rPr dirty="0"/>
              <a:t>Appealing</a:t>
            </a:r>
          </a:p>
        </p:txBody>
      </p:sp>
      <p:sp>
        <p:nvSpPr>
          <p:cNvPr id="421" name="Your Sun Protection Strategy — 25"/>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25</a:t>
            </a:r>
          </a:p>
        </p:txBody>
      </p:sp>
      <p:pic>
        <p:nvPicPr>
          <p:cNvPr id="422"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ctangle"/>
          <p:cNvSpPr/>
          <p:nvPr/>
        </p:nvSpPr>
        <p:spPr>
          <a:xfrm>
            <a:off x="1270000" y="1269999"/>
            <a:ext cx="21844000" cy="11176001"/>
          </a:xfrm>
          <a:prstGeom prst="rect">
            <a:avLst/>
          </a:prstGeom>
          <a:solidFill>
            <a:srgbClr val="FFDE75"/>
          </a:solidFill>
          <a:ln w="12700">
            <a:miter lim="400000"/>
          </a:ln>
        </p:spPr>
        <p:txBody>
          <a:bodyPr lIns="50800" tIns="50800" rIns="50800" bIns="50800" anchor="ctr"/>
          <a:lstStyle/>
          <a:p>
            <a:pPr defTabSz="825500">
              <a:defRPr sz="3200" b="1">
                <a:solidFill>
                  <a:srgbClr val="FFFFFF"/>
                </a:solidFill>
              </a:defRPr>
            </a:pPr>
            <a:endParaRPr/>
          </a:p>
        </p:txBody>
      </p:sp>
      <p:sp>
        <p:nvSpPr>
          <p:cNvPr id="425" name="Your Sun Protection Strategy — 26"/>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26</a:t>
            </a:r>
          </a:p>
        </p:txBody>
      </p:sp>
      <p:sp>
        <p:nvSpPr>
          <p:cNvPr id="426" name="Researchers in the personal  care and cosmetic industry have worked hard to create  innovations for better sun  protection products that appeal to every need — with beauty and antiaging benefits, too."/>
          <p:cNvSpPr txBox="1"/>
          <p:nvPr/>
        </p:nvSpPr>
        <p:spPr>
          <a:xfrm>
            <a:off x="13106400" y="2707322"/>
            <a:ext cx="8953500" cy="525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defRPr sz="4800">
                <a:solidFill>
                  <a:srgbClr val="000000"/>
                </a:solidFill>
              </a:defRPr>
            </a:pPr>
            <a:r>
              <a:rPr dirty="0">
                <a:latin typeface="Helvetica Light"/>
                <a:ea typeface="Helvetica Light"/>
                <a:cs typeface="Helvetica Light"/>
                <a:sym typeface="Helvetica Light"/>
              </a:rPr>
              <a:t>Researchers in the personal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care and cosmetic industry have worked hard to create</a:t>
            </a:r>
            <a:r>
              <a:rPr dirty="0"/>
              <a:t> </a:t>
            </a:r>
            <a:br>
              <a:rPr dirty="0"/>
            </a:br>
            <a:r>
              <a:rPr b="1" dirty="0"/>
              <a:t>innovations</a:t>
            </a:r>
            <a:r>
              <a:rPr dirty="0"/>
              <a:t> </a:t>
            </a:r>
            <a:r>
              <a:rPr dirty="0">
                <a:latin typeface="Helvetica Light"/>
                <a:ea typeface="Helvetica Light"/>
                <a:cs typeface="Helvetica Light"/>
                <a:sym typeface="Helvetica Light"/>
              </a:rPr>
              <a:t>for better sun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protection products that appeal to every need — with beauty and antiaging benefits, too.</a:t>
            </a:r>
          </a:p>
        </p:txBody>
      </p:sp>
      <p:pic>
        <p:nvPicPr>
          <p:cNvPr id="427" name="Image" descr="Image"/>
          <p:cNvPicPr>
            <a:picLocks noChangeAspect="1"/>
          </p:cNvPicPr>
          <p:nvPr/>
        </p:nvPicPr>
        <p:blipFill>
          <a:blip r:embed="rId2"/>
          <a:stretch>
            <a:fillRect/>
          </a:stretch>
        </p:blipFill>
        <p:spPr>
          <a:xfrm>
            <a:off x="749300" y="12014200"/>
            <a:ext cx="979562" cy="1024521"/>
          </a:xfrm>
          <a:prstGeom prst="rect">
            <a:avLst/>
          </a:prstGeom>
          <a:ln w="12700">
            <a:miter lim="400000"/>
          </a:ln>
        </p:spPr>
      </p:pic>
      <p:sp>
        <p:nvSpPr>
          <p:cNvPr id="428" name="Enhanced formulas and formats appeal to every age, skin type and skin tone. These include:"/>
          <p:cNvSpPr txBox="1"/>
          <p:nvPr/>
        </p:nvSpPr>
        <p:spPr>
          <a:xfrm>
            <a:off x="13157551" y="8716961"/>
            <a:ext cx="8953501" cy="231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4800">
                <a:solidFill>
                  <a:srgbClr val="000000"/>
                </a:solidFill>
                <a:latin typeface="Helvetica Light"/>
                <a:ea typeface="Helvetica Light"/>
                <a:cs typeface="Helvetica Light"/>
                <a:sym typeface="Helvetica Light"/>
              </a:defRPr>
            </a:lvl1pPr>
          </a:lstStyle>
          <a:p>
            <a:pPr>
              <a:defRPr>
                <a:latin typeface="+mn-lt"/>
                <a:ea typeface="+mn-ea"/>
                <a:cs typeface="+mn-cs"/>
                <a:sym typeface="Helvetica"/>
              </a:defRPr>
            </a:pPr>
            <a:r>
              <a:rPr>
                <a:latin typeface="Helvetica Light"/>
                <a:ea typeface="Helvetica Light"/>
                <a:cs typeface="Helvetica Light"/>
                <a:sym typeface="Helvetica Light"/>
              </a:rPr>
              <a:t>Enhanced formulas and formats appeal to every age, skin type and skin tone. These include:</a:t>
            </a:r>
          </a:p>
        </p:txBody>
      </p:sp>
      <p:pic>
        <p:nvPicPr>
          <p:cNvPr id="429" name="GettyImages-1166533197.jpg" descr="GettyImages-1166533197.jpg"/>
          <p:cNvPicPr>
            <a:picLocks noChangeAspect="1"/>
          </p:cNvPicPr>
          <p:nvPr/>
        </p:nvPicPr>
        <p:blipFill>
          <a:blip r:embed="rId3"/>
          <a:srcRect l="19342" t="327" r="1514"/>
          <a:stretch>
            <a:fillRect/>
          </a:stretch>
        </p:blipFill>
        <p:spPr>
          <a:xfrm>
            <a:off x="0" y="2857500"/>
            <a:ext cx="12001500" cy="7974767"/>
          </a:xfrm>
          <a:prstGeom prst="rect">
            <a:avLst/>
          </a:prstGeom>
          <a:ln w="12700">
            <a:miter lim="400000"/>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Rectangle"/>
          <p:cNvSpPr/>
          <p:nvPr/>
        </p:nvSpPr>
        <p:spPr>
          <a:xfrm>
            <a:off x="8634362" y="0"/>
            <a:ext cx="14478001"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pic>
        <p:nvPicPr>
          <p:cNvPr id="432" name="GettyImages-959253322.jpg" descr="GettyImages-959253322.jpg"/>
          <p:cNvPicPr>
            <a:picLocks noChangeAspect="1"/>
          </p:cNvPicPr>
          <p:nvPr/>
        </p:nvPicPr>
        <p:blipFill>
          <a:blip r:embed="rId3"/>
          <a:srcRect l="16287" r="16287"/>
          <a:stretch>
            <a:fillRect/>
          </a:stretch>
        </p:blipFill>
        <p:spPr>
          <a:xfrm>
            <a:off x="0" y="1269999"/>
            <a:ext cx="11303000" cy="11176001"/>
          </a:xfrm>
          <a:prstGeom prst="rect">
            <a:avLst/>
          </a:prstGeom>
          <a:ln w="12700">
            <a:miter lim="400000"/>
          </a:ln>
        </p:spPr>
      </p:pic>
      <p:sp>
        <p:nvSpPr>
          <p:cNvPr id="433" name="Line"/>
          <p:cNvSpPr/>
          <p:nvPr/>
        </p:nvSpPr>
        <p:spPr>
          <a:xfrm>
            <a:off x="12890500" y="1346200"/>
            <a:ext cx="8954642" cy="0"/>
          </a:xfrm>
          <a:prstGeom prst="line">
            <a:avLst/>
          </a:prstGeom>
          <a:ln w="127000">
            <a:solidFill>
              <a:srgbClr val="FFDE75"/>
            </a:solidFill>
            <a:miter lim="400000"/>
          </a:ln>
        </p:spPr>
        <p:txBody>
          <a:bodyPr lIns="50800" tIns="50800" rIns="50800" bIns="50800" anchor="ctr"/>
          <a:lstStyle/>
          <a:p>
            <a:endParaRPr/>
          </a:p>
        </p:txBody>
      </p:sp>
      <p:sp>
        <p:nvSpPr>
          <p:cNvPr id="434" name="Sunscreen…"/>
          <p:cNvSpPr txBox="1"/>
          <p:nvPr/>
        </p:nvSpPr>
        <p:spPr>
          <a:xfrm>
            <a:off x="12890500" y="1714500"/>
            <a:ext cx="8953500" cy="215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7500" b="1" spc="-75">
                <a:solidFill>
                  <a:srgbClr val="000000"/>
                </a:solidFill>
              </a:defRPr>
            </a:pPr>
            <a:r>
              <a:rPr dirty="0"/>
              <a:t>Sunscreen</a:t>
            </a:r>
          </a:p>
          <a:p>
            <a:pPr algn="l" defTabSz="457200">
              <a:lnSpc>
                <a:spcPct val="80000"/>
              </a:lnSpc>
              <a:defRPr sz="7500" b="1" spc="-75">
                <a:solidFill>
                  <a:srgbClr val="000000"/>
                </a:solidFill>
              </a:defRPr>
            </a:pPr>
            <a:r>
              <a:rPr dirty="0"/>
              <a:t>Innovations</a:t>
            </a:r>
          </a:p>
        </p:txBody>
      </p:sp>
      <p:sp>
        <p:nvSpPr>
          <p:cNvPr id="435" name="Your Sun Protection Strategy — 27"/>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t>Your Sun Protection Strategy</a:t>
            </a:r>
            <a:r>
              <a:rPr b="0"/>
              <a:t> — 27</a:t>
            </a:r>
          </a:p>
        </p:txBody>
      </p:sp>
      <p:pic>
        <p:nvPicPr>
          <p:cNvPr id="436"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
        <p:nvSpPr>
          <p:cNvPr id="437" name="Tinted mineral-based formulas that may  protect against more than just UVA and UVB, and help your skin look good!"/>
          <p:cNvSpPr txBox="1"/>
          <p:nvPr/>
        </p:nvSpPr>
        <p:spPr>
          <a:xfrm>
            <a:off x="12890500" y="5560810"/>
            <a:ext cx="9106992"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Tinted mineral-based formulas</a:t>
            </a:r>
            <a:r>
              <a:rPr>
                <a:latin typeface="Helvetica Light"/>
                <a:ea typeface="Helvetica Light"/>
                <a:cs typeface="Helvetica Light"/>
                <a:sym typeface="Helvetica Light"/>
              </a:rPr>
              <a:t> that may </a:t>
            </a:r>
            <a:br>
              <a:rPr>
                <a:latin typeface="Helvetica Light"/>
                <a:ea typeface="Helvetica Light"/>
                <a:cs typeface="Helvetica Light"/>
                <a:sym typeface="Helvetica Light"/>
              </a:rPr>
            </a:br>
            <a:r>
              <a:rPr>
                <a:latin typeface="Helvetica Light"/>
                <a:ea typeface="Helvetica Light"/>
                <a:cs typeface="Helvetica Light"/>
                <a:sym typeface="Helvetica Light"/>
              </a:rPr>
              <a:t>protect against more than just UVA and UVB, and help your skin look good!</a:t>
            </a:r>
          </a:p>
        </p:txBody>
      </p:sp>
      <p:sp>
        <p:nvSpPr>
          <p:cNvPr id="438" name="Antioxidants to help fight free radicals."/>
          <p:cNvSpPr txBox="1"/>
          <p:nvPr/>
        </p:nvSpPr>
        <p:spPr>
          <a:xfrm>
            <a:off x="12890500" y="7363194"/>
            <a:ext cx="9106992" cy="584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Antioxidants</a:t>
            </a:r>
            <a:r>
              <a:rPr>
                <a:latin typeface="Helvetica Light"/>
                <a:ea typeface="Helvetica Light"/>
                <a:cs typeface="Helvetica Light"/>
                <a:sym typeface="Helvetica Light"/>
              </a:rPr>
              <a:t> to help fight free radicals.</a:t>
            </a:r>
          </a:p>
        </p:txBody>
      </p:sp>
      <p:sp>
        <p:nvSpPr>
          <p:cNvPr id="439" name="Better texture, such as for oily or acne-prone skin, or a dry feel for athletes, or an elegant moisturizing feel."/>
          <p:cNvSpPr txBox="1"/>
          <p:nvPr/>
        </p:nvSpPr>
        <p:spPr>
          <a:xfrm>
            <a:off x="12890500" y="8120114"/>
            <a:ext cx="9106992"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Better texture,</a:t>
            </a:r>
            <a:r>
              <a:rPr>
                <a:latin typeface="Helvetica Light"/>
                <a:ea typeface="Helvetica Light"/>
                <a:cs typeface="Helvetica Light"/>
                <a:sym typeface="Helvetica Light"/>
              </a:rPr>
              <a:t> such as for oily or acne-prone skin, or a dry feel for athletes, or an elegant moisturizing feel.</a:t>
            </a:r>
          </a:p>
        </p:txBody>
      </p:sp>
      <p:sp>
        <p:nvSpPr>
          <p:cNvPr id="440" name="Better performance, so a product may  stay on the skin longer, be more water or  heat resistant, or not migrate into your eyes."/>
          <p:cNvSpPr txBox="1"/>
          <p:nvPr/>
        </p:nvSpPr>
        <p:spPr>
          <a:xfrm>
            <a:off x="12890500" y="9922498"/>
            <a:ext cx="9106992" cy="1645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spc="-30">
                <a:solidFill>
                  <a:srgbClr val="000000"/>
                </a:solidFill>
              </a:defRPr>
            </a:pPr>
            <a:r>
              <a:rPr b="1"/>
              <a:t>Better performance, </a:t>
            </a:r>
            <a:r>
              <a:rPr>
                <a:latin typeface="Helvetica Light"/>
                <a:ea typeface="Helvetica Light"/>
                <a:cs typeface="Helvetica Light"/>
                <a:sym typeface="Helvetica Light"/>
              </a:rPr>
              <a:t>so a product may </a:t>
            </a:r>
            <a:br>
              <a:rPr>
                <a:latin typeface="Helvetica Light"/>
                <a:ea typeface="Helvetica Light"/>
                <a:cs typeface="Helvetica Light"/>
                <a:sym typeface="Helvetica Light"/>
              </a:rPr>
            </a:br>
            <a:r>
              <a:rPr>
                <a:latin typeface="Helvetica Light"/>
                <a:ea typeface="Helvetica Light"/>
                <a:cs typeface="Helvetica Light"/>
                <a:sym typeface="Helvetica Light"/>
              </a:rPr>
              <a:t>stay on the skin longer, be more water or </a:t>
            </a:r>
            <a:br>
              <a:rPr>
                <a:latin typeface="Helvetica Light"/>
                <a:ea typeface="Helvetica Light"/>
                <a:cs typeface="Helvetica Light"/>
                <a:sym typeface="Helvetica Light"/>
              </a:rPr>
            </a:br>
            <a:r>
              <a:rPr>
                <a:latin typeface="Helvetica Light"/>
                <a:ea typeface="Helvetica Light"/>
                <a:cs typeface="Helvetica Light"/>
                <a:sym typeface="Helvetica Light"/>
              </a:rPr>
              <a:t>heat resistant, or not migrate into your eyes. </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Your Sun Protection Strategy — 28"/>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28</a:t>
            </a:r>
          </a:p>
        </p:txBody>
      </p:sp>
      <p:pic>
        <p:nvPicPr>
          <p:cNvPr id="443"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pic>
        <p:nvPicPr>
          <p:cNvPr id="444" name="Image" descr="Image"/>
          <p:cNvPicPr>
            <a:picLocks noChangeAspect="1"/>
          </p:cNvPicPr>
          <p:nvPr/>
        </p:nvPicPr>
        <p:blipFill>
          <a:blip r:embed="rId4"/>
          <a:stretch>
            <a:fillRect/>
          </a:stretch>
        </p:blipFill>
        <p:spPr>
          <a:xfrm>
            <a:off x="-1638" y="0"/>
            <a:ext cx="23114001" cy="13716000"/>
          </a:xfrm>
          <a:prstGeom prst="rect">
            <a:avLst/>
          </a:prstGeom>
          <a:ln w="12700">
            <a:miter lim="400000"/>
          </a:ln>
        </p:spPr>
      </p:pic>
      <p:sp>
        <p:nvSpPr>
          <p:cNvPr id="445" name="Line"/>
          <p:cNvSpPr/>
          <p:nvPr/>
        </p:nvSpPr>
        <p:spPr>
          <a:xfrm>
            <a:off x="1268858" y="1346200"/>
            <a:ext cx="8954643" cy="0"/>
          </a:xfrm>
          <a:prstGeom prst="line">
            <a:avLst/>
          </a:prstGeom>
          <a:ln w="127000">
            <a:solidFill>
              <a:srgbClr val="FFDE75"/>
            </a:solidFill>
            <a:miter lim="400000"/>
          </a:ln>
        </p:spPr>
        <p:txBody>
          <a:bodyPr lIns="50800" tIns="50800" rIns="50800" bIns="50800" anchor="ctr"/>
          <a:lstStyle/>
          <a:p>
            <a:endParaRPr/>
          </a:p>
        </p:txBody>
      </p:sp>
      <p:sp>
        <p:nvSpPr>
          <p:cNvPr id="446" name="Stay Safe Out There!"/>
          <p:cNvSpPr txBox="1"/>
          <p:nvPr/>
        </p:nvSpPr>
        <p:spPr>
          <a:xfrm>
            <a:off x="1268858" y="1714500"/>
            <a:ext cx="9598919" cy="12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80000"/>
              </a:lnSpc>
              <a:defRPr sz="7500" b="1" spc="-150">
                <a:solidFill>
                  <a:srgbClr val="000000"/>
                </a:solidFill>
              </a:defRPr>
            </a:lvl1pPr>
          </a:lstStyle>
          <a:p>
            <a:r>
              <a:rPr dirty="0"/>
              <a:t>Stay Safe Out There!</a:t>
            </a:r>
          </a:p>
        </p:txBody>
      </p:sp>
      <p:sp>
        <p:nvSpPr>
          <p:cNvPr id="447" name="The bottom line is that you need several  types of sun protection to safeguard your skin. Do everything you can!"/>
          <p:cNvSpPr txBox="1"/>
          <p:nvPr/>
        </p:nvSpPr>
        <p:spPr>
          <a:xfrm>
            <a:off x="1282700" y="3972294"/>
            <a:ext cx="9194106" cy="1645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a:solidFill>
                  <a:srgbClr val="000000"/>
                </a:solidFill>
              </a:defRPr>
            </a:pPr>
            <a:r>
              <a:rPr>
                <a:latin typeface="Helvetica Light"/>
                <a:ea typeface="Helvetica Light"/>
                <a:cs typeface="Helvetica Light"/>
                <a:sym typeface="Helvetica Light"/>
              </a:rPr>
              <a:t>The bottom line is that you need several </a:t>
            </a:r>
            <a:br>
              <a:rPr>
                <a:latin typeface="Helvetica Light"/>
                <a:ea typeface="Helvetica Light"/>
                <a:cs typeface="Helvetica Light"/>
                <a:sym typeface="Helvetica Light"/>
              </a:rPr>
            </a:br>
            <a:r>
              <a:rPr>
                <a:latin typeface="Helvetica Light"/>
                <a:ea typeface="Helvetica Light"/>
                <a:cs typeface="Helvetica Light"/>
                <a:sym typeface="Helvetica Light"/>
              </a:rPr>
              <a:t>types of sun protection to safeguard your skin. </a:t>
            </a:r>
            <a:r>
              <a:rPr b="1"/>
              <a:t>Do everything you can!</a:t>
            </a:r>
          </a:p>
        </p:txBody>
      </p:sp>
      <p:sp>
        <p:nvSpPr>
          <p:cNvPr id="448" name="Many products that meet our criteria for  safe and effective UV protection have  earned The Skin Cancer Foundation Seal of Recommendation."/>
          <p:cNvSpPr txBox="1"/>
          <p:nvPr/>
        </p:nvSpPr>
        <p:spPr>
          <a:xfrm>
            <a:off x="1282700" y="5785854"/>
            <a:ext cx="9194106" cy="217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a:solidFill>
                  <a:srgbClr val="000000"/>
                </a:solidFill>
              </a:defRPr>
            </a:pPr>
            <a:r>
              <a:rPr>
                <a:latin typeface="Helvetica Light"/>
                <a:ea typeface="Helvetica Light"/>
                <a:cs typeface="Helvetica Light"/>
                <a:sym typeface="Helvetica Light"/>
              </a:rPr>
              <a:t>Many products that meet our criteria for </a:t>
            </a:r>
            <a:br/>
            <a:r>
              <a:rPr b="1"/>
              <a:t>safe and effective UV protection</a:t>
            </a:r>
            <a:r>
              <a:rPr>
                <a:latin typeface="Helvetica Light"/>
                <a:ea typeface="Helvetica Light"/>
                <a:cs typeface="Helvetica Light"/>
                <a:sym typeface="Helvetica Light"/>
              </a:rPr>
              <a:t> have </a:t>
            </a:r>
            <a:br>
              <a:rPr>
                <a:latin typeface="Helvetica Light"/>
                <a:ea typeface="Helvetica Light"/>
                <a:cs typeface="Helvetica Light"/>
                <a:sym typeface="Helvetica Light"/>
              </a:rPr>
            </a:br>
            <a:r>
              <a:rPr>
                <a:latin typeface="Helvetica Light"/>
                <a:ea typeface="Helvetica Light"/>
                <a:cs typeface="Helvetica Light"/>
                <a:sym typeface="Helvetica Light"/>
              </a:rPr>
              <a:t>earned The Skin Cancer Foundation </a:t>
            </a:r>
            <a:r>
              <a:rPr b="1"/>
              <a:t>Seal of Recommendation.</a:t>
            </a:r>
          </a:p>
        </p:txBody>
      </p:sp>
      <p:sp>
        <p:nvSpPr>
          <p:cNvPr id="449" name="Look for clothing, hats, sunglasses, sunscreens, moisturizers, cosmetics, awnings, umbrellas, window film and more that carry the Seal."/>
          <p:cNvSpPr txBox="1"/>
          <p:nvPr/>
        </p:nvSpPr>
        <p:spPr>
          <a:xfrm>
            <a:off x="1282700" y="8120114"/>
            <a:ext cx="9194106" cy="1645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a:solidFill>
                  <a:srgbClr val="000000"/>
                </a:solidFill>
                <a:latin typeface="Helvetica Light"/>
                <a:ea typeface="Helvetica Light"/>
                <a:cs typeface="Helvetica Light"/>
                <a:sym typeface="Helvetica Light"/>
              </a:defRPr>
            </a:pPr>
            <a:r>
              <a:rPr spc="-50"/>
              <a:t>Look for clothing, hats, sunglasses, sunscreens,</a:t>
            </a:r>
            <a:r>
              <a:t> moisturizers, cosmetics, awnings, umbrellas, window film and more that carry the Seal.</a:t>
            </a:r>
          </a:p>
        </p:txBody>
      </p:sp>
      <p:sp>
        <p:nvSpPr>
          <p:cNvPr id="450" name="You can find these products on the  Sun Protection Product Finder at  SkinCancer.org/recommended-products."/>
          <p:cNvSpPr txBox="1"/>
          <p:nvPr/>
        </p:nvSpPr>
        <p:spPr>
          <a:xfrm>
            <a:off x="1282700" y="9922498"/>
            <a:ext cx="9194106" cy="1645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400" indent="-406400" algn="l" defTabSz="457200">
              <a:lnSpc>
                <a:spcPct val="110000"/>
              </a:lnSpc>
              <a:spcBef>
                <a:spcPts val="2000"/>
              </a:spcBef>
              <a:buSzPct val="123000"/>
              <a:buChar char="•"/>
              <a:defRPr sz="3200">
                <a:solidFill>
                  <a:srgbClr val="000000"/>
                </a:solidFill>
              </a:defRPr>
            </a:pPr>
            <a:r>
              <a:rPr>
                <a:latin typeface="Helvetica Light"/>
                <a:ea typeface="Helvetica Light"/>
                <a:cs typeface="Helvetica Light"/>
                <a:sym typeface="Helvetica Light"/>
              </a:rPr>
              <a:t>You can find these products on the </a:t>
            </a:r>
            <a:br/>
            <a:r>
              <a:rPr b="1"/>
              <a:t>Sun Protection Product Finder</a:t>
            </a:r>
            <a:r>
              <a:rPr>
                <a:latin typeface="Helvetica Light"/>
                <a:ea typeface="Helvetica Light"/>
                <a:cs typeface="Helvetica Light"/>
                <a:sym typeface="Helvetica Light"/>
              </a:rPr>
              <a:t> at </a:t>
            </a:r>
            <a:br>
              <a:rPr>
                <a:latin typeface="Helvetica Light"/>
                <a:ea typeface="Helvetica Light"/>
                <a:cs typeface="Helvetica Light"/>
                <a:sym typeface="Helvetica Light"/>
              </a:rPr>
            </a:br>
            <a:r>
              <a:rPr b="1"/>
              <a:t>SkinCancer.org/recommended-products.</a:t>
            </a:r>
          </a:p>
        </p:txBody>
      </p:sp>
      <p:pic>
        <p:nvPicPr>
          <p:cNvPr id="451"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452" name="© 2020 The Skin Cancer Foundation. All rights reserved."/>
          <p:cNvSpPr txBox="1"/>
          <p:nvPr/>
        </p:nvSpPr>
        <p:spPr>
          <a:xfrm>
            <a:off x="2184400" y="12350750"/>
            <a:ext cx="6580887" cy="77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20000"/>
              </a:lnSpc>
              <a:defRPr sz="2000" i="1">
                <a:solidFill>
                  <a:srgbClr val="646464"/>
                </a:solidFill>
                <a:latin typeface="Helvetica Light"/>
                <a:ea typeface="Helvetica Light"/>
                <a:cs typeface="Helvetica Light"/>
                <a:sym typeface="Helvetica Light"/>
              </a:defRPr>
            </a:lvl1pPr>
          </a:lstStyle>
          <a:p>
            <a:r>
              <a:t>© 2020 The Skin Cancer Foundation. All rights reserved.</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75"/>
        </a:solidFill>
        <a:effectLst/>
      </p:bgPr>
    </p:bg>
    <p:spTree>
      <p:nvGrpSpPr>
        <p:cNvPr id="1" name=""/>
        <p:cNvGrpSpPr/>
        <p:nvPr/>
      </p:nvGrpSpPr>
      <p:grpSpPr>
        <a:xfrm>
          <a:off x="0" y="0"/>
          <a:ext cx="0" cy="0"/>
          <a:chOff x="0" y="0"/>
          <a:chExt cx="0" cy="0"/>
        </a:xfrm>
      </p:grpSpPr>
      <p:pic>
        <p:nvPicPr>
          <p:cNvPr id="454" name="Image" descr="Image"/>
          <p:cNvPicPr>
            <a:picLocks noChangeAspect="1"/>
          </p:cNvPicPr>
          <p:nvPr/>
        </p:nvPicPr>
        <p:blipFill>
          <a:blip r:embed="rId3"/>
          <a:stretch>
            <a:fillRect/>
          </a:stretch>
        </p:blipFill>
        <p:spPr>
          <a:xfrm>
            <a:off x="1920211" y="1277840"/>
            <a:ext cx="3823208" cy="12563178"/>
          </a:xfrm>
          <a:prstGeom prst="rect">
            <a:avLst/>
          </a:prstGeom>
          <a:ln w="12700">
            <a:miter lim="400000"/>
          </a:ln>
        </p:spPr>
      </p:pic>
      <p:pic>
        <p:nvPicPr>
          <p:cNvPr id="455" name="Image" descr="Image"/>
          <p:cNvPicPr>
            <a:picLocks noChangeAspect="1"/>
          </p:cNvPicPr>
          <p:nvPr/>
        </p:nvPicPr>
        <p:blipFill>
          <a:blip r:embed="rId4"/>
          <a:stretch>
            <a:fillRect/>
          </a:stretch>
        </p:blipFill>
        <p:spPr>
          <a:xfrm>
            <a:off x="22098000" y="11341100"/>
            <a:ext cx="1657350" cy="1733424"/>
          </a:xfrm>
          <a:prstGeom prst="rect">
            <a:avLst/>
          </a:prstGeom>
          <a:ln w="12700">
            <a:miter lim="400000"/>
          </a:ln>
        </p:spPr>
      </p:pic>
      <p:pic>
        <p:nvPicPr>
          <p:cNvPr id="456" name="Image" descr="Image"/>
          <p:cNvPicPr>
            <a:picLocks noChangeAspect="1"/>
          </p:cNvPicPr>
          <p:nvPr/>
        </p:nvPicPr>
        <p:blipFill>
          <a:blip r:embed="rId5"/>
          <a:stretch>
            <a:fillRect/>
          </a:stretch>
        </p:blipFill>
        <p:spPr>
          <a:xfrm>
            <a:off x="13194137" y="10505115"/>
            <a:ext cx="1738694" cy="3210886"/>
          </a:xfrm>
          <a:prstGeom prst="rect">
            <a:avLst/>
          </a:prstGeom>
          <a:ln w="12700">
            <a:miter lim="400000"/>
          </a:ln>
        </p:spPr>
      </p:pic>
      <p:pic>
        <p:nvPicPr>
          <p:cNvPr id="457" name="Image" descr="Image"/>
          <p:cNvPicPr>
            <a:picLocks noChangeAspect="1"/>
          </p:cNvPicPr>
          <p:nvPr/>
        </p:nvPicPr>
        <p:blipFill>
          <a:blip r:embed="rId6"/>
          <a:stretch>
            <a:fillRect/>
          </a:stretch>
        </p:blipFill>
        <p:spPr>
          <a:xfrm>
            <a:off x="12086519" y="8026500"/>
            <a:ext cx="1048305" cy="5689500"/>
          </a:xfrm>
          <a:prstGeom prst="rect">
            <a:avLst/>
          </a:prstGeom>
          <a:ln w="12700">
            <a:miter lim="400000"/>
          </a:ln>
        </p:spPr>
      </p:pic>
      <p:pic>
        <p:nvPicPr>
          <p:cNvPr id="458" name="Image" descr="Image"/>
          <p:cNvPicPr>
            <a:picLocks noChangeAspect="1"/>
          </p:cNvPicPr>
          <p:nvPr/>
        </p:nvPicPr>
        <p:blipFill>
          <a:blip r:embed="rId7"/>
          <a:stretch>
            <a:fillRect/>
          </a:stretch>
        </p:blipFill>
        <p:spPr>
          <a:xfrm>
            <a:off x="8997820" y="5132991"/>
            <a:ext cx="2436361" cy="8627170"/>
          </a:xfrm>
          <a:prstGeom prst="rect">
            <a:avLst/>
          </a:prstGeom>
          <a:ln w="12700">
            <a:miter lim="400000"/>
          </a:ln>
        </p:spPr>
      </p:pic>
      <p:pic>
        <p:nvPicPr>
          <p:cNvPr id="459" name="Image" descr="Image"/>
          <p:cNvPicPr>
            <a:picLocks noChangeAspect="1"/>
          </p:cNvPicPr>
          <p:nvPr/>
        </p:nvPicPr>
        <p:blipFill>
          <a:blip r:embed="rId8"/>
          <a:stretch>
            <a:fillRect/>
          </a:stretch>
        </p:blipFill>
        <p:spPr>
          <a:xfrm>
            <a:off x="8124142" y="1982456"/>
            <a:ext cx="1420586" cy="11777706"/>
          </a:xfrm>
          <a:prstGeom prst="rect">
            <a:avLst/>
          </a:prstGeom>
          <a:ln w="12700">
            <a:miter lim="400000"/>
          </a:ln>
        </p:spPr>
      </p:pic>
      <p:pic>
        <p:nvPicPr>
          <p:cNvPr id="460" name="Image" descr="Image"/>
          <p:cNvPicPr>
            <a:picLocks noChangeAspect="1"/>
          </p:cNvPicPr>
          <p:nvPr/>
        </p:nvPicPr>
        <p:blipFill>
          <a:blip r:embed="rId9"/>
          <a:stretch>
            <a:fillRect/>
          </a:stretch>
        </p:blipFill>
        <p:spPr>
          <a:xfrm>
            <a:off x="8415675" y="10122419"/>
            <a:ext cx="3676851" cy="3637742"/>
          </a:xfrm>
          <a:prstGeom prst="rect">
            <a:avLst/>
          </a:prstGeom>
          <a:ln w="12700">
            <a:miter lim="400000"/>
          </a:ln>
        </p:spPr>
      </p:pic>
      <p:pic>
        <p:nvPicPr>
          <p:cNvPr id="461" name="Image" descr="Image"/>
          <p:cNvPicPr>
            <a:picLocks noChangeAspect="1"/>
          </p:cNvPicPr>
          <p:nvPr/>
        </p:nvPicPr>
        <p:blipFill>
          <a:blip r:embed="rId10"/>
          <a:stretch>
            <a:fillRect/>
          </a:stretch>
        </p:blipFill>
        <p:spPr>
          <a:xfrm>
            <a:off x="5743418" y="1794893"/>
            <a:ext cx="2061359" cy="4886746"/>
          </a:xfrm>
          <a:prstGeom prst="rect">
            <a:avLst/>
          </a:prstGeom>
          <a:ln w="12700">
            <a:miter lim="400000"/>
          </a:ln>
        </p:spPr>
      </p:pic>
      <p:pic>
        <p:nvPicPr>
          <p:cNvPr id="462" name="Image" descr="Image"/>
          <p:cNvPicPr>
            <a:picLocks noChangeAspect="1"/>
          </p:cNvPicPr>
          <p:nvPr/>
        </p:nvPicPr>
        <p:blipFill>
          <a:blip r:embed="rId11"/>
          <a:stretch>
            <a:fillRect/>
          </a:stretch>
        </p:blipFill>
        <p:spPr>
          <a:xfrm>
            <a:off x="4954594" y="5408155"/>
            <a:ext cx="3639006" cy="8307845"/>
          </a:xfrm>
          <a:prstGeom prst="rect">
            <a:avLst/>
          </a:prstGeom>
          <a:ln w="12700">
            <a:miter lim="400000"/>
          </a:ln>
        </p:spPr>
      </p:pic>
      <p:pic>
        <p:nvPicPr>
          <p:cNvPr id="463" name="Image" descr="Image"/>
          <p:cNvPicPr>
            <a:picLocks noChangeAspect="1"/>
          </p:cNvPicPr>
          <p:nvPr/>
        </p:nvPicPr>
        <p:blipFill>
          <a:blip r:embed="rId12"/>
          <a:stretch>
            <a:fillRect/>
          </a:stretch>
        </p:blipFill>
        <p:spPr>
          <a:xfrm>
            <a:off x="2390070" y="4385332"/>
            <a:ext cx="1947574" cy="4298331"/>
          </a:xfrm>
          <a:prstGeom prst="rect">
            <a:avLst/>
          </a:prstGeom>
          <a:ln w="12700">
            <a:miter lim="400000"/>
          </a:ln>
        </p:spPr>
      </p:pic>
      <p:pic>
        <p:nvPicPr>
          <p:cNvPr id="464" name="Image" descr="Image"/>
          <p:cNvPicPr>
            <a:picLocks noChangeAspect="1"/>
          </p:cNvPicPr>
          <p:nvPr/>
        </p:nvPicPr>
        <p:blipFill>
          <a:blip r:embed="rId13"/>
          <a:stretch>
            <a:fillRect/>
          </a:stretch>
        </p:blipFill>
        <p:spPr>
          <a:xfrm>
            <a:off x="1277434" y="7885236"/>
            <a:ext cx="5261459" cy="5838665"/>
          </a:xfrm>
          <a:prstGeom prst="rect">
            <a:avLst/>
          </a:prstGeom>
          <a:ln w="12700">
            <a:miter lim="400000"/>
          </a:ln>
        </p:spPr>
      </p:pic>
      <p:pic>
        <p:nvPicPr>
          <p:cNvPr id="465" name="Image" descr="Image"/>
          <p:cNvPicPr>
            <a:picLocks noChangeAspect="1"/>
          </p:cNvPicPr>
          <p:nvPr/>
        </p:nvPicPr>
        <p:blipFill>
          <a:blip r:embed="rId14"/>
          <a:stretch>
            <a:fillRect/>
          </a:stretch>
        </p:blipFill>
        <p:spPr>
          <a:xfrm>
            <a:off x="6710703" y="8922039"/>
            <a:ext cx="1934934" cy="4838123"/>
          </a:xfrm>
          <a:prstGeom prst="rect">
            <a:avLst/>
          </a:prstGeom>
          <a:ln w="12700">
            <a:miter lim="400000"/>
          </a:ln>
        </p:spPr>
      </p:pic>
      <p:sp>
        <p:nvSpPr>
          <p:cNvPr id="466" name="Thank you!"/>
          <p:cNvSpPr txBox="1"/>
          <p:nvPr/>
        </p:nvSpPr>
        <p:spPr>
          <a:xfrm>
            <a:off x="12319000" y="2438400"/>
            <a:ext cx="10795000" cy="177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lnSpc>
                <a:spcPct val="120000"/>
              </a:lnSpc>
              <a:defRPr sz="11000" b="1">
                <a:solidFill>
                  <a:srgbClr val="000000"/>
                </a:solidFill>
              </a:defRPr>
            </a:lvl1pPr>
          </a:lstStyle>
          <a:p>
            <a:r>
              <a:t>Thank you!</a:t>
            </a:r>
          </a:p>
        </p:txBody>
      </p:sp>
      <p:sp>
        <p:nvSpPr>
          <p:cNvPr id="467" name="Looking for the latest, best  skin cancer information online?"/>
          <p:cNvSpPr txBox="1"/>
          <p:nvPr/>
        </p:nvSpPr>
        <p:spPr>
          <a:xfrm>
            <a:off x="12319000" y="4292600"/>
            <a:ext cx="10795000" cy="157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4800">
                <a:solidFill>
                  <a:srgbClr val="000000"/>
                </a:solidFill>
                <a:latin typeface="Helvetica Light"/>
                <a:ea typeface="Helvetica Light"/>
                <a:cs typeface="Helvetica Light"/>
                <a:sym typeface="Helvetica Light"/>
              </a:defRPr>
            </a:pPr>
            <a:r>
              <a:t>Looking for the latest, best </a:t>
            </a:r>
            <a:br/>
            <a:r>
              <a:t>skin cancer information online?</a:t>
            </a:r>
          </a:p>
        </p:txBody>
      </p:sp>
      <p:sp>
        <p:nvSpPr>
          <p:cNvPr id="468" name="We have it."/>
          <p:cNvSpPr txBox="1"/>
          <p:nvPr/>
        </p:nvSpPr>
        <p:spPr>
          <a:xfrm>
            <a:off x="12319000" y="5927259"/>
            <a:ext cx="10795000"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spcBef>
                <a:spcPts val="1300"/>
              </a:spcBef>
              <a:defRPr sz="4800" b="1">
                <a:solidFill>
                  <a:srgbClr val="000000"/>
                </a:solidFill>
              </a:defRPr>
            </a:lvl1pPr>
          </a:lstStyle>
          <a:p>
            <a:r>
              <a:rPr lang="en-US" dirty="0"/>
              <a:t>The Skin Cancer Foundation</a:t>
            </a:r>
            <a:r>
              <a:rPr dirty="0"/>
              <a:t> ha</a:t>
            </a:r>
            <a:r>
              <a:rPr lang="en-US" dirty="0"/>
              <a:t>s</a:t>
            </a:r>
            <a:r>
              <a:rPr dirty="0"/>
              <a:t> it.</a:t>
            </a:r>
          </a:p>
        </p:txBody>
      </p:sp>
      <p:sp>
        <p:nvSpPr>
          <p:cNvPr id="469" name="SkinCancer.org"/>
          <p:cNvSpPr txBox="1"/>
          <p:nvPr/>
        </p:nvSpPr>
        <p:spPr>
          <a:xfrm>
            <a:off x="15294161" y="7727794"/>
            <a:ext cx="5099319" cy="907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000" b="1">
                <a:solidFill>
                  <a:srgbClr val="000000"/>
                </a:solidFill>
              </a:defRPr>
            </a:lvl1pPr>
          </a:lstStyle>
          <a:p>
            <a:r>
              <a:rPr sz="4800" dirty="0"/>
              <a:t>SkinCancer.org</a:t>
            </a:r>
          </a:p>
        </p:txBody>
      </p:sp>
      <p:grpSp>
        <p:nvGrpSpPr>
          <p:cNvPr id="474" name="Group"/>
          <p:cNvGrpSpPr/>
          <p:nvPr/>
        </p:nvGrpSpPr>
        <p:grpSpPr>
          <a:xfrm>
            <a:off x="16034441" y="9856663"/>
            <a:ext cx="1809379" cy="1270001"/>
            <a:chOff x="0" y="0"/>
            <a:chExt cx="1809377" cy="1270000"/>
          </a:xfrm>
        </p:grpSpPr>
        <p:sp>
          <p:nvSpPr>
            <p:cNvPr id="472" name="skincancerfoundation"/>
            <p:cNvSpPr/>
            <p:nvPr/>
          </p:nvSpPr>
          <p:spPr>
            <a:xfrm>
              <a:off x="539377"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defTabSz="457200">
                <a:lnSpc>
                  <a:spcPct val="120000"/>
                </a:lnSpc>
                <a:defRPr sz="3000" b="1">
                  <a:solidFill>
                    <a:srgbClr val="000000"/>
                  </a:solidFill>
                </a:defRPr>
              </a:lvl1pPr>
            </a:lstStyle>
            <a:p>
              <a:r>
                <a:t>skincancerfoundation</a:t>
              </a:r>
            </a:p>
          </p:txBody>
        </p:sp>
        <p:pic>
          <p:nvPicPr>
            <p:cNvPr id="473" name="Image" descr="Image"/>
            <p:cNvPicPr>
              <a:picLocks noChangeAspect="1"/>
            </p:cNvPicPr>
            <p:nvPr/>
          </p:nvPicPr>
          <p:blipFill>
            <a:blip r:embed="rId15"/>
            <a:stretch>
              <a:fillRect/>
            </a:stretch>
          </p:blipFill>
          <p:spPr>
            <a:xfrm>
              <a:off x="0" y="5805"/>
              <a:ext cx="470993" cy="470990"/>
            </a:xfrm>
            <a:prstGeom prst="rect">
              <a:avLst/>
            </a:prstGeom>
            <a:ln w="12700" cap="flat">
              <a:noFill/>
              <a:miter lim="400000"/>
            </a:ln>
            <a:effectLst/>
          </p:spPr>
        </p:pic>
      </p:grpSp>
      <p:grpSp>
        <p:nvGrpSpPr>
          <p:cNvPr id="477" name="Group"/>
          <p:cNvGrpSpPr/>
          <p:nvPr/>
        </p:nvGrpSpPr>
        <p:grpSpPr>
          <a:xfrm>
            <a:off x="16034441" y="10598881"/>
            <a:ext cx="1809379" cy="1270001"/>
            <a:chOff x="0" y="0"/>
            <a:chExt cx="1809377" cy="1270000"/>
          </a:xfrm>
        </p:grpSpPr>
        <p:sp>
          <p:nvSpPr>
            <p:cNvPr id="475" name="SkinCancerOrg"/>
            <p:cNvSpPr/>
            <p:nvPr/>
          </p:nvSpPr>
          <p:spPr>
            <a:xfrm>
              <a:off x="539377"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defTabSz="457200">
                <a:lnSpc>
                  <a:spcPct val="120000"/>
                </a:lnSpc>
                <a:defRPr sz="3000" b="1">
                  <a:solidFill>
                    <a:srgbClr val="000000"/>
                  </a:solidFill>
                </a:defRPr>
              </a:lvl1pPr>
            </a:lstStyle>
            <a:p>
              <a:r>
                <a:t>SkinCancerOrg</a:t>
              </a:r>
            </a:p>
          </p:txBody>
        </p:sp>
        <p:pic>
          <p:nvPicPr>
            <p:cNvPr id="476" name="Image" descr="Image"/>
            <p:cNvPicPr>
              <a:picLocks noChangeAspect="1"/>
            </p:cNvPicPr>
            <p:nvPr/>
          </p:nvPicPr>
          <p:blipFill>
            <a:blip r:embed="rId16"/>
            <a:stretch>
              <a:fillRect/>
            </a:stretch>
          </p:blipFill>
          <p:spPr>
            <a:xfrm>
              <a:off x="0" y="5805"/>
              <a:ext cx="470985" cy="470990"/>
            </a:xfrm>
            <a:prstGeom prst="rect">
              <a:avLst/>
            </a:prstGeom>
            <a:ln w="12700" cap="flat">
              <a:noFill/>
              <a:miter lim="400000"/>
            </a:ln>
            <a:effectLst/>
          </p:spPr>
        </p:pic>
      </p:grpSp>
      <p:grpSp>
        <p:nvGrpSpPr>
          <p:cNvPr id="480" name="Group"/>
          <p:cNvGrpSpPr/>
          <p:nvPr/>
        </p:nvGrpSpPr>
        <p:grpSpPr>
          <a:xfrm>
            <a:off x="16034441" y="11341100"/>
            <a:ext cx="1809379" cy="1270000"/>
            <a:chOff x="0" y="0"/>
            <a:chExt cx="1809377" cy="1270000"/>
          </a:xfrm>
        </p:grpSpPr>
        <p:pic>
          <p:nvPicPr>
            <p:cNvPr id="478" name="Image" descr="Image"/>
            <p:cNvPicPr>
              <a:picLocks noChangeAspect="1"/>
            </p:cNvPicPr>
            <p:nvPr/>
          </p:nvPicPr>
          <p:blipFill>
            <a:blip r:embed="rId17"/>
            <a:stretch>
              <a:fillRect/>
            </a:stretch>
          </p:blipFill>
          <p:spPr>
            <a:xfrm>
              <a:off x="0" y="11610"/>
              <a:ext cx="470989" cy="470990"/>
            </a:xfrm>
            <a:prstGeom prst="rect">
              <a:avLst/>
            </a:prstGeom>
            <a:ln w="12700" cap="flat">
              <a:noFill/>
              <a:miter lim="400000"/>
            </a:ln>
            <a:effectLst/>
          </p:spPr>
        </p:pic>
        <p:sp>
          <p:nvSpPr>
            <p:cNvPr id="479" name="skincancerorg/"/>
            <p:cNvSpPr/>
            <p:nvPr/>
          </p:nvSpPr>
          <p:spPr>
            <a:xfrm>
              <a:off x="539377"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defTabSz="457200">
                <a:lnSpc>
                  <a:spcPct val="120000"/>
                </a:lnSpc>
                <a:defRPr sz="3000" b="1">
                  <a:solidFill>
                    <a:srgbClr val="000000"/>
                  </a:solidFill>
                </a:defRPr>
              </a:lvl1pPr>
            </a:lstStyle>
            <a:p>
              <a:r>
                <a:t>skincancerorg/</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p:cNvSpPr/>
          <p:nvPr/>
        </p:nvSpPr>
        <p:spPr>
          <a:xfrm>
            <a:off x="3111500" y="2921000"/>
            <a:ext cx="21272500" cy="10795000"/>
          </a:xfrm>
          <a:prstGeom prst="rect">
            <a:avLst/>
          </a:prstGeom>
          <a:solidFill>
            <a:srgbClr val="FFDE75"/>
          </a:solidFill>
          <a:ln w="12700">
            <a:miter lim="400000"/>
          </a:ln>
        </p:spPr>
        <p:txBody>
          <a:bodyPr lIns="50800" tIns="50800" rIns="50800" bIns="50800" anchor="ctr"/>
          <a:lstStyle/>
          <a:p>
            <a:pPr defTabSz="825500">
              <a:defRPr sz="3200" b="1">
                <a:solidFill>
                  <a:srgbClr val="FFFFFF"/>
                </a:solidFill>
              </a:defRPr>
            </a:pPr>
            <a:endParaRPr/>
          </a:p>
        </p:txBody>
      </p:sp>
      <p:sp>
        <p:nvSpPr>
          <p:cNvPr id="160" name="Your Sun Protection Strategy — 3"/>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3</a:t>
            </a:r>
          </a:p>
        </p:txBody>
      </p:sp>
      <p:sp>
        <p:nvSpPr>
          <p:cNvPr id="161" name="Line"/>
          <p:cNvSpPr/>
          <p:nvPr/>
        </p:nvSpPr>
        <p:spPr>
          <a:xfrm>
            <a:off x="1270000" y="1346200"/>
            <a:ext cx="9664700" cy="0"/>
          </a:xfrm>
          <a:prstGeom prst="line">
            <a:avLst/>
          </a:prstGeom>
          <a:ln w="127000">
            <a:solidFill>
              <a:srgbClr val="FFDE75"/>
            </a:solidFill>
            <a:miter lim="400000"/>
          </a:ln>
        </p:spPr>
        <p:txBody>
          <a:bodyPr lIns="50800" tIns="50800" rIns="50800" bIns="50800" anchor="ctr"/>
          <a:lstStyle/>
          <a:p>
            <a:endParaRPr/>
          </a:p>
        </p:txBody>
      </p:sp>
      <p:sp>
        <p:nvSpPr>
          <p:cNvPr id="162" name="The Skin Cancer…"/>
          <p:cNvSpPr txBox="1"/>
          <p:nvPr/>
        </p:nvSpPr>
        <p:spPr>
          <a:xfrm>
            <a:off x="1219200" y="1963176"/>
            <a:ext cx="10339834" cy="2351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57200">
              <a:lnSpc>
                <a:spcPct val="80000"/>
              </a:lnSpc>
              <a:defRPr sz="10000" b="1" spc="-200">
                <a:solidFill>
                  <a:srgbClr val="000000"/>
                </a:solidFill>
              </a:defRPr>
            </a:pPr>
            <a:r>
              <a:rPr dirty="0"/>
              <a:t>The Skin Cancer </a:t>
            </a:r>
          </a:p>
          <a:p>
            <a:pPr algn="l" defTabSz="457200">
              <a:lnSpc>
                <a:spcPct val="80000"/>
              </a:lnSpc>
              <a:defRPr sz="10000" b="1" spc="-200">
                <a:solidFill>
                  <a:srgbClr val="000000"/>
                </a:solidFill>
              </a:defRPr>
            </a:pPr>
            <a:r>
              <a:rPr dirty="0"/>
              <a:t>Foundation</a:t>
            </a:r>
          </a:p>
        </p:txBody>
      </p:sp>
      <p:pic>
        <p:nvPicPr>
          <p:cNvPr id="163"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164" name="For more than 40 years, we have been fighting the world’s  most common cancer with medically reviewed content and  programs that are trusted by millions.…"/>
          <p:cNvSpPr txBox="1"/>
          <p:nvPr/>
        </p:nvSpPr>
        <p:spPr>
          <a:xfrm>
            <a:off x="4965700" y="5532966"/>
            <a:ext cx="14274470" cy="454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57200">
              <a:defRPr sz="4200">
                <a:solidFill>
                  <a:srgbClr val="000000"/>
                </a:solidFill>
                <a:latin typeface="Helvetica Light"/>
                <a:ea typeface="Helvetica Light"/>
                <a:cs typeface="Helvetica Light"/>
                <a:sym typeface="Helvetica Light"/>
              </a:defRPr>
            </a:pPr>
            <a:r>
              <a:rPr dirty="0"/>
              <a:t>For more than 40 years, we have been fighting the world’s </a:t>
            </a:r>
            <a:br>
              <a:rPr dirty="0"/>
            </a:br>
            <a:r>
              <a:rPr dirty="0"/>
              <a:t>most common cancer with medically reviewed content and </a:t>
            </a:r>
            <a:br>
              <a:rPr dirty="0"/>
            </a:br>
            <a:r>
              <a:rPr dirty="0"/>
              <a:t>programs that are trusted by millions.</a:t>
            </a:r>
          </a:p>
          <a:p>
            <a:pPr algn="l" defTabSz="457200">
              <a:defRPr sz="4200">
                <a:solidFill>
                  <a:srgbClr val="000000"/>
                </a:solidFill>
                <a:latin typeface="Helvetica Light"/>
                <a:ea typeface="Helvetica Light"/>
                <a:cs typeface="Helvetica Light"/>
                <a:sym typeface="Helvetica Light"/>
              </a:defRPr>
            </a:pPr>
            <a:endParaRPr dirty="0"/>
          </a:p>
          <a:p>
            <a:pPr algn="l" defTabSz="457200">
              <a:defRPr sz="4200">
                <a:solidFill>
                  <a:srgbClr val="000000"/>
                </a:solidFill>
                <a:latin typeface="Helvetica Light"/>
                <a:ea typeface="Helvetica Light"/>
                <a:cs typeface="Helvetica Light"/>
                <a:sym typeface="Helvetica Light"/>
              </a:defRPr>
            </a:pPr>
            <a:r>
              <a:rPr dirty="0"/>
              <a:t>We empower people to take a proactive approach to </a:t>
            </a:r>
            <a:br>
              <a:rPr dirty="0"/>
            </a:br>
            <a:r>
              <a:rPr dirty="0"/>
              <a:t>daily sun protection and the early detection and treatment </a:t>
            </a:r>
            <a:br>
              <a:rPr dirty="0"/>
            </a:br>
            <a:r>
              <a:rPr dirty="0"/>
              <a:t>of skin cancer. </a:t>
            </a:r>
          </a:p>
        </p:txBody>
      </p:sp>
      <p:sp>
        <p:nvSpPr>
          <p:cNvPr id="165" name="The Skin Cancer Foundation is a 501(c)(3) charity supported by donations, grants and sponsorships."/>
          <p:cNvSpPr txBox="1"/>
          <p:nvPr/>
        </p:nvSpPr>
        <p:spPr>
          <a:xfrm>
            <a:off x="4953000" y="12336410"/>
            <a:ext cx="11637772" cy="77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20000"/>
              </a:lnSpc>
              <a:defRPr sz="2000" i="1">
                <a:solidFill>
                  <a:srgbClr val="000000"/>
                </a:solidFill>
                <a:latin typeface="Helvetica Light"/>
                <a:ea typeface="Helvetica Light"/>
                <a:cs typeface="Helvetica Light"/>
                <a:sym typeface="Helvetica Light"/>
              </a:defRPr>
            </a:lvl1pPr>
          </a:lstStyle>
          <a:p>
            <a:r>
              <a:t>The Skin Cancer Foundation is a 501(c)(3) charity supported by donations, grants and sponsorships.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p:cNvSpPr/>
          <p:nvPr/>
        </p:nvSpPr>
        <p:spPr>
          <a:xfrm>
            <a:off x="0" y="0"/>
            <a:ext cx="23122434"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sp>
        <p:nvSpPr>
          <p:cNvPr id="168" name="Your Sun Protection Strategy — 4"/>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4</a:t>
            </a:r>
          </a:p>
        </p:txBody>
      </p:sp>
      <p:sp>
        <p:nvSpPr>
          <p:cNvPr id="169" name="Line"/>
          <p:cNvSpPr/>
          <p:nvPr/>
        </p:nvSpPr>
        <p:spPr>
          <a:xfrm>
            <a:off x="1270000" y="1346200"/>
            <a:ext cx="5798790" cy="0"/>
          </a:xfrm>
          <a:prstGeom prst="line">
            <a:avLst/>
          </a:prstGeom>
          <a:ln w="127000">
            <a:solidFill>
              <a:srgbClr val="FFDE75"/>
            </a:solidFill>
            <a:miter lim="400000"/>
          </a:ln>
        </p:spPr>
        <p:txBody>
          <a:bodyPr lIns="50800" tIns="50800" rIns="50800" bIns="50800" anchor="ctr"/>
          <a:lstStyle/>
          <a:p>
            <a:endParaRPr/>
          </a:p>
        </p:txBody>
      </p:sp>
      <p:sp>
        <p:nvSpPr>
          <p:cNvPr id="170" name="A Few Facts"/>
          <p:cNvSpPr txBox="1"/>
          <p:nvPr/>
        </p:nvSpPr>
        <p:spPr>
          <a:xfrm>
            <a:off x="1270000" y="1445108"/>
            <a:ext cx="5893654" cy="1757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defTabSz="457200">
              <a:lnSpc>
                <a:spcPct val="120000"/>
              </a:lnSpc>
              <a:defRPr sz="8000" b="1" spc="-79">
                <a:solidFill>
                  <a:srgbClr val="000000"/>
                </a:solidFill>
              </a:defRPr>
            </a:lvl1pPr>
          </a:lstStyle>
          <a:p>
            <a:r>
              <a:rPr dirty="0"/>
              <a:t>A Few Facts</a:t>
            </a:r>
          </a:p>
        </p:txBody>
      </p:sp>
      <p:pic>
        <p:nvPicPr>
          <p:cNvPr id="171"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172" name="More people are  diagnosed with skin  cancer in the U.S.  than all other cancers  combined."/>
          <p:cNvSpPr txBox="1"/>
          <p:nvPr/>
        </p:nvSpPr>
        <p:spPr>
          <a:xfrm>
            <a:off x="1282700" y="8712200"/>
            <a:ext cx="5181600" cy="2707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lnSpc>
                <a:spcPct val="110000"/>
              </a:lnSpc>
              <a:defRPr sz="3200" spc="-30">
                <a:solidFill>
                  <a:srgbClr val="000000"/>
                </a:solidFill>
              </a:defRPr>
            </a:pPr>
            <a:r>
              <a:rPr dirty="0">
                <a:latin typeface="Helvetica Light"/>
                <a:ea typeface="Helvetica Light"/>
                <a:cs typeface="Helvetica Light"/>
                <a:sym typeface="Helvetica Light"/>
              </a:rPr>
              <a:t>More people are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diagnosed with skin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cancer in the U.S.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than </a:t>
            </a:r>
            <a:r>
              <a:rPr b="1" dirty="0"/>
              <a:t>all other cancers</a:t>
            </a:r>
            <a:r>
              <a:rPr dirty="0"/>
              <a:t> </a:t>
            </a:r>
            <a:br>
              <a:rPr dirty="0">
                <a:latin typeface="Helvetica Light"/>
                <a:ea typeface="Helvetica Light"/>
                <a:cs typeface="Helvetica Light"/>
                <a:sym typeface="Helvetica Light"/>
              </a:rPr>
            </a:br>
            <a:r>
              <a:rPr dirty="0">
                <a:latin typeface="Helvetica Light"/>
                <a:ea typeface="Helvetica Light"/>
                <a:cs typeface="Helvetica Light"/>
                <a:sym typeface="Helvetica Light"/>
              </a:rPr>
              <a:t>combined.</a:t>
            </a:r>
          </a:p>
        </p:txBody>
      </p:sp>
      <p:sp>
        <p:nvSpPr>
          <p:cNvPr id="173" name="In the U.S., more than  9,500 people are  diagnosed with skin  cancer every day.  More than two people  die of the disease  every hour."/>
          <p:cNvSpPr txBox="1"/>
          <p:nvPr/>
        </p:nvSpPr>
        <p:spPr>
          <a:xfrm>
            <a:off x="6835411" y="8712200"/>
            <a:ext cx="5181601" cy="37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lnSpc>
                <a:spcPct val="110000"/>
              </a:lnSpc>
              <a:defRPr sz="3200" spc="-30">
                <a:solidFill>
                  <a:srgbClr val="000000"/>
                </a:solidFill>
              </a:defRPr>
            </a:pPr>
            <a:r>
              <a:rPr>
                <a:latin typeface="Helvetica Light"/>
                <a:ea typeface="Helvetica Light"/>
                <a:cs typeface="Helvetica Light"/>
                <a:sym typeface="Helvetica Light"/>
              </a:rPr>
              <a:t>In the U.S., more than </a:t>
            </a:r>
            <a:br>
              <a:rPr>
                <a:latin typeface="Helvetica Light"/>
                <a:ea typeface="Helvetica Light"/>
                <a:cs typeface="Helvetica Light"/>
                <a:sym typeface="Helvetica Light"/>
              </a:rPr>
            </a:br>
            <a:r>
              <a:rPr>
                <a:latin typeface="Helvetica Light"/>
                <a:ea typeface="Helvetica Light"/>
                <a:cs typeface="Helvetica Light"/>
                <a:sym typeface="Helvetica Light"/>
              </a:rPr>
              <a:t>9,500 people are </a:t>
            </a:r>
            <a:br>
              <a:rPr>
                <a:latin typeface="Helvetica Light"/>
                <a:ea typeface="Helvetica Light"/>
                <a:cs typeface="Helvetica Light"/>
                <a:sym typeface="Helvetica Light"/>
              </a:rPr>
            </a:br>
            <a:r>
              <a:rPr>
                <a:latin typeface="Helvetica Light"/>
                <a:ea typeface="Helvetica Light"/>
                <a:cs typeface="Helvetica Light"/>
                <a:sym typeface="Helvetica Light"/>
              </a:rPr>
              <a:t>diagnosed with skin </a:t>
            </a:r>
            <a:br>
              <a:rPr>
                <a:latin typeface="Helvetica Light"/>
                <a:ea typeface="Helvetica Light"/>
                <a:cs typeface="Helvetica Light"/>
                <a:sym typeface="Helvetica Light"/>
              </a:rPr>
            </a:br>
            <a:r>
              <a:rPr>
                <a:latin typeface="Helvetica Light"/>
                <a:ea typeface="Helvetica Light"/>
                <a:cs typeface="Helvetica Light"/>
                <a:sym typeface="Helvetica Light"/>
              </a:rPr>
              <a:t>cancer every day. </a:t>
            </a:r>
            <a:br>
              <a:rPr>
                <a:latin typeface="Helvetica Light"/>
                <a:ea typeface="Helvetica Light"/>
                <a:cs typeface="Helvetica Light"/>
                <a:sym typeface="Helvetica Light"/>
              </a:rPr>
            </a:br>
            <a:r>
              <a:rPr>
                <a:latin typeface="Helvetica Light"/>
                <a:ea typeface="Helvetica Light"/>
                <a:cs typeface="Helvetica Light"/>
                <a:sym typeface="Helvetica Light"/>
              </a:rPr>
              <a:t>More than </a:t>
            </a:r>
            <a:r>
              <a:rPr b="1"/>
              <a:t>two people</a:t>
            </a:r>
            <a:r>
              <a:rPr>
                <a:latin typeface="Helvetica Light"/>
                <a:ea typeface="Helvetica Light"/>
                <a:cs typeface="Helvetica Light"/>
                <a:sym typeface="Helvetica Light"/>
              </a:rPr>
              <a:t> </a:t>
            </a:r>
            <a:br>
              <a:rPr>
                <a:latin typeface="Helvetica Light"/>
                <a:ea typeface="Helvetica Light"/>
                <a:cs typeface="Helvetica Light"/>
                <a:sym typeface="Helvetica Light"/>
              </a:rPr>
            </a:br>
            <a:r>
              <a:rPr>
                <a:latin typeface="Helvetica Light"/>
                <a:ea typeface="Helvetica Light"/>
                <a:cs typeface="Helvetica Light"/>
                <a:sym typeface="Helvetica Light"/>
              </a:rPr>
              <a:t>die of the disease </a:t>
            </a:r>
            <a:br>
              <a:rPr>
                <a:latin typeface="Helvetica Light"/>
                <a:ea typeface="Helvetica Light"/>
                <a:cs typeface="Helvetica Light"/>
                <a:sym typeface="Helvetica Light"/>
              </a:rPr>
            </a:br>
            <a:r>
              <a:rPr b="1"/>
              <a:t>every hour.</a:t>
            </a:r>
          </a:p>
        </p:txBody>
      </p:sp>
      <p:sp>
        <p:nvSpPr>
          <p:cNvPr id="174" name="At least one in five  Americans will  develop skin cancer by  the age of 70."/>
          <p:cNvSpPr txBox="1"/>
          <p:nvPr/>
        </p:nvSpPr>
        <p:spPr>
          <a:xfrm>
            <a:off x="12388122" y="8712200"/>
            <a:ext cx="5181601" cy="2176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lnSpc>
                <a:spcPct val="110000"/>
              </a:lnSpc>
              <a:defRPr sz="3200" spc="-30">
                <a:solidFill>
                  <a:srgbClr val="000000"/>
                </a:solidFill>
              </a:defRPr>
            </a:pPr>
            <a:r>
              <a:rPr>
                <a:latin typeface="Helvetica Light"/>
                <a:ea typeface="Helvetica Light"/>
                <a:cs typeface="Helvetica Light"/>
                <a:sym typeface="Helvetica Light"/>
              </a:rPr>
              <a:t>At least </a:t>
            </a:r>
            <a:r>
              <a:rPr b="1"/>
              <a:t>one in five</a:t>
            </a:r>
            <a:r>
              <a:t> </a:t>
            </a:r>
            <a:br/>
            <a:r>
              <a:rPr>
                <a:latin typeface="Helvetica Light"/>
                <a:ea typeface="Helvetica Light"/>
                <a:cs typeface="Helvetica Light"/>
                <a:sym typeface="Helvetica Light"/>
              </a:rPr>
              <a:t>Americans will </a:t>
            </a:r>
            <a:br>
              <a:rPr>
                <a:latin typeface="Helvetica Light"/>
                <a:ea typeface="Helvetica Light"/>
                <a:cs typeface="Helvetica Light"/>
                <a:sym typeface="Helvetica Light"/>
              </a:rPr>
            </a:br>
            <a:r>
              <a:rPr>
                <a:latin typeface="Helvetica Light"/>
                <a:ea typeface="Helvetica Light"/>
                <a:cs typeface="Helvetica Light"/>
                <a:sym typeface="Helvetica Light"/>
              </a:rPr>
              <a:t>develop skin cancer by </a:t>
            </a:r>
            <a:br>
              <a:rPr>
                <a:latin typeface="Helvetica Light"/>
                <a:ea typeface="Helvetica Light"/>
                <a:cs typeface="Helvetica Light"/>
                <a:sym typeface="Helvetica Light"/>
              </a:rPr>
            </a:br>
            <a:r>
              <a:rPr>
                <a:latin typeface="Helvetica Light"/>
                <a:ea typeface="Helvetica Light"/>
                <a:cs typeface="Helvetica Light"/>
                <a:sym typeface="Helvetica Light"/>
              </a:rPr>
              <a:t>the age of 70.</a:t>
            </a:r>
          </a:p>
        </p:txBody>
      </p:sp>
      <p:sp>
        <p:nvSpPr>
          <p:cNvPr id="175" name="Anyone can get  skin cancer."/>
          <p:cNvSpPr txBox="1"/>
          <p:nvPr/>
        </p:nvSpPr>
        <p:spPr>
          <a:xfrm>
            <a:off x="17940833" y="8712200"/>
            <a:ext cx="5181601" cy="1115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lnSpc>
                <a:spcPct val="110000"/>
              </a:lnSpc>
              <a:defRPr sz="3200" spc="-30">
                <a:solidFill>
                  <a:srgbClr val="000000"/>
                </a:solidFill>
              </a:defRPr>
            </a:pPr>
            <a:r>
              <a:rPr b="1" i="1"/>
              <a:t>Anyone</a:t>
            </a:r>
            <a:r>
              <a:rPr>
                <a:latin typeface="Helvetica Light"/>
                <a:ea typeface="Helvetica Light"/>
                <a:cs typeface="Helvetica Light"/>
                <a:sym typeface="Helvetica Light"/>
              </a:rPr>
              <a:t> can get </a:t>
            </a:r>
            <a:br>
              <a:rPr>
                <a:latin typeface="Helvetica Light"/>
                <a:ea typeface="Helvetica Light"/>
                <a:cs typeface="Helvetica Light"/>
                <a:sym typeface="Helvetica Light"/>
              </a:rPr>
            </a:br>
            <a:r>
              <a:rPr>
                <a:latin typeface="Helvetica Light"/>
                <a:ea typeface="Helvetica Light"/>
                <a:cs typeface="Helvetica Light"/>
                <a:sym typeface="Helvetica Light"/>
              </a:rPr>
              <a:t>skin cancer.</a:t>
            </a:r>
          </a:p>
        </p:txBody>
      </p:sp>
      <p:pic>
        <p:nvPicPr>
          <p:cNvPr id="176" name="Image" descr="Image"/>
          <p:cNvPicPr>
            <a:picLocks noChangeAspect="1"/>
          </p:cNvPicPr>
          <p:nvPr/>
        </p:nvPicPr>
        <p:blipFill>
          <a:blip r:embed="rId4"/>
          <a:stretch>
            <a:fillRect/>
          </a:stretch>
        </p:blipFill>
        <p:spPr>
          <a:xfrm>
            <a:off x="18563133" y="4361539"/>
            <a:ext cx="3937001" cy="3937000"/>
          </a:xfrm>
          <a:prstGeom prst="rect">
            <a:avLst/>
          </a:prstGeom>
          <a:ln w="12700">
            <a:miter lim="400000"/>
          </a:ln>
        </p:spPr>
      </p:pic>
      <p:pic>
        <p:nvPicPr>
          <p:cNvPr id="177" name="Image" descr="Image"/>
          <p:cNvPicPr>
            <a:picLocks noChangeAspect="1"/>
          </p:cNvPicPr>
          <p:nvPr/>
        </p:nvPicPr>
        <p:blipFill>
          <a:blip r:embed="rId5"/>
          <a:stretch>
            <a:fillRect/>
          </a:stretch>
        </p:blipFill>
        <p:spPr>
          <a:xfrm>
            <a:off x="13010422" y="4361539"/>
            <a:ext cx="3937001" cy="3937000"/>
          </a:xfrm>
          <a:prstGeom prst="rect">
            <a:avLst/>
          </a:prstGeom>
          <a:ln w="12700">
            <a:miter lim="400000"/>
          </a:ln>
        </p:spPr>
      </p:pic>
      <p:pic>
        <p:nvPicPr>
          <p:cNvPr id="178" name="Image" descr="Image"/>
          <p:cNvPicPr>
            <a:picLocks noChangeAspect="1"/>
          </p:cNvPicPr>
          <p:nvPr/>
        </p:nvPicPr>
        <p:blipFill>
          <a:blip r:embed="rId6"/>
          <a:stretch>
            <a:fillRect/>
          </a:stretch>
        </p:blipFill>
        <p:spPr>
          <a:xfrm>
            <a:off x="7457711" y="4361539"/>
            <a:ext cx="3937001" cy="3937000"/>
          </a:xfrm>
          <a:prstGeom prst="rect">
            <a:avLst/>
          </a:prstGeom>
          <a:ln w="12700">
            <a:miter lim="400000"/>
          </a:ln>
        </p:spPr>
      </p:pic>
      <p:pic>
        <p:nvPicPr>
          <p:cNvPr id="179" name="Image" descr="Image"/>
          <p:cNvPicPr>
            <a:picLocks noChangeAspect="1"/>
          </p:cNvPicPr>
          <p:nvPr/>
        </p:nvPicPr>
        <p:blipFill>
          <a:blip r:embed="rId7"/>
          <a:stretch>
            <a:fillRect/>
          </a:stretch>
        </p:blipFill>
        <p:spPr>
          <a:xfrm>
            <a:off x="1905000" y="4361539"/>
            <a:ext cx="3937000" cy="3937000"/>
          </a:xfrm>
          <a:prstGeom prst="rect">
            <a:avLst/>
          </a:prstGeom>
          <a:ln w="12700">
            <a:miter lim="400000"/>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GettyImages-496798851.jpg" descr="GettyImages-496798851.jpg"/>
          <p:cNvPicPr>
            <a:picLocks noChangeAspect="1"/>
          </p:cNvPicPr>
          <p:nvPr/>
        </p:nvPicPr>
        <p:blipFill>
          <a:blip r:embed="rId3"/>
          <a:srcRect l="1148" t="9468" r="1894"/>
          <a:stretch>
            <a:fillRect/>
          </a:stretch>
        </p:blipFill>
        <p:spPr>
          <a:xfrm>
            <a:off x="0" y="0"/>
            <a:ext cx="23114745" cy="13716000"/>
          </a:xfrm>
          <a:prstGeom prst="rect">
            <a:avLst/>
          </a:prstGeom>
          <a:ln w="12700">
            <a:miter lim="400000"/>
          </a:ln>
        </p:spPr>
      </p:pic>
      <p:sp>
        <p:nvSpPr>
          <p:cNvPr id="182" name="Your Sun Protection Strategy — 5"/>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5</a:t>
            </a:r>
          </a:p>
        </p:txBody>
      </p:sp>
      <p:sp>
        <p:nvSpPr>
          <p:cNvPr id="183" name="Line"/>
          <p:cNvSpPr/>
          <p:nvPr/>
        </p:nvSpPr>
        <p:spPr>
          <a:xfrm>
            <a:off x="1270000" y="1346200"/>
            <a:ext cx="9207500" cy="0"/>
          </a:xfrm>
          <a:prstGeom prst="line">
            <a:avLst/>
          </a:prstGeom>
          <a:ln w="127000">
            <a:solidFill>
              <a:srgbClr val="FFDE75"/>
            </a:solidFill>
            <a:miter lim="400000"/>
          </a:ln>
        </p:spPr>
        <p:txBody>
          <a:bodyPr lIns="50800" tIns="50800" rIns="50800" bIns="50800" anchor="ctr"/>
          <a:lstStyle/>
          <a:p>
            <a:endParaRPr/>
          </a:p>
        </p:txBody>
      </p:sp>
      <p:sp>
        <p:nvSpPr>
          <p:cNvPr id="184" name="Protecting your…"/>
          <p:cNvSpPr txBox="1"/>
          <p:nvPr/>
        </p:nvSpPr>
        <p:spPr>
          <a:xfrm>
            <a:off x="1155700" y="1841500"/>
            <a:ext cx="10922174" cy="528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57200">
              <a:lnSpc>
                <a:spcPct val="80000"/>
              </a:lnSpc>
              <a:defRPr sz="10000" b="1" spc="-200">
                <a:solidFill>
                  <a:srgbClr val="000000"/>
                </a:solidFill>
              </a:defRPr>
            </a:pPr>
            <a:r>
              <a:rPr dirty="0"/>
              <a:t>Protecting your </a:t>
            </a:r>
          </a:p>
          <a:p>
            <a:pPr algn="l" defTabSz="457200">
              <a:lnSpc>
                <a:spcPct val="80000"/>
              </a:lnSpc>
              <a:defRPr sz="10000" b="1" spc="-200">
                <a:solidFill>
                  <a:srgbClr val="000000"/>
                </a:solidFill>
              </a:defRPr>
            </a:pPr>
            <a:r>
              <a:rPr dirty="0"/>
              <a:t>skin from the sun </a:t>
            </a:r>
          </a:p>
          <a:p>
            <a:pPr algn="l" defTabSz="457200">
              <a:lnSpc>
                <a:spcPct val="80000"/>
              </a:lnSpc>
              <a:defRPr sz="10000" b="1" spc="-200">
                <a:solidFill>
                  <a:srgbClr val="000000"/>
                </a:solidFill>
              </a:defRPr>
            </a:pPr>
            <a:r>
              <a:rPr dirty="0"/>
              <a:t>is the key </a:t>
            </a:r>
          </a:p>
          <a:p>
            <a:pPr algn="l" defTabSz="457200">
              <a:lnSpc>
                <a:spcPct val="80000"/>
              </a:lnSpc>
              <a:defRPr sz="10000" b="1" spc="-200">
                <a:solidFill>
                  <a:srgbClr val="000000"/>
                </a:solidFill>
              </a:defRPr>
            </a:pPr>
            <a:r>
              <a:rPr dirty="0"/>
              <a:t>to prevention!</a:t>
            </a:r>
          </a:p>
        </p:txBody>
      </p:sp>
      <p:pic>
        <p:nvPicPr>
          <p:cNvPr id="185" name="Image" descr="Image"/>
          <p:cNvPicPr>
            <a:picLocks noChangeAspect="1"/>
          </p:cNvPicPr>
          <p:nvPr/>
        </p:nvPicPr>
        <p:blipFill>
          <a:blip r:embed="rId4"/>
          <a:stretch>
            <a:fillRect/>
          </a:stretch>
        </p:blipFill>
        <p:spPr>
          <a:xfrm>
            <a:off x="749300" y="12014200"/>
            <a:ext cx="979562" cy="102452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p:cNvSpPr/>
          <p:nvPr/>
        </p:nvSpPr>
        <p:spPr>
          <a:xfrm>
            <a:off x="1270000" y="1269999"/>
            <a:ext cx="21844000" cy="11176001"/>
          </a:xfrm>
          <a:prstGeom prst="rect">
            <a:avLst/>
          </a:prstGeom>
          <a:solidFill>
            <a:srgbClr val="FFDE75"/>
          </a:solidFill>
          <a:ln w="12700">
            <a:miter lim="400000"/>
          </a:ln>
        </p:spPr>
        <p:txBody>
          <a:bodyPr lIns="50800" tIns="50800" rIns="50800" bIns="50800" anchor="ctr"/>
          <a:lstStyle/>
          <a:p>
            <a:pPr defTabSz="825500">
              <a:defRPr sz="3200" b="1">
                <a:solidFill>
                  <a:srgbClr val="FFFFFF"/>
                </a:solidFill>
              </a:defRPr>
            </a:pPr>
            <a:endParaRPr/>
          </a:p>
        </p:txBody>
      </p:sp>
      <p:sp>
        <p:nvSpPr>
          <p:cNvPr id="188" name="Your Sun Protection Strategy — 6"/>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6</a:t>
            </a:r>
          </a:p>
        </p:txBody>
      </p:sp>
      <p:sp>
        <p:nvSpPr>
          <p:cNvPr id="189" name="The sun  sustains life and  feels good,"/>
          <p:cNvSpPr txBox="1"/>
          <p:nvPr/>
        </p:nvSpPr>
        <p:spPr>
          <a:xfrm>
            <a:off x="13106400" y="2817927"/>
            <a:ext cx="8357394" cy="2974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457200">
              <a:lnSpc>
                <a:spcPct val="80000"/>
              </a:lnSpc>
              <a:defRPr sz="8000" b="1">
                <a:solidFill>
                  <a:srgbClr val="000000"/>
                </a:solidFill>
              </a:defRPr>
            </a:pPr>
            <a:r>
              <a:rPr dirty="0"/>
              <a:t>The sun </a:t>
            </a:r>
            <a:br>
              <a:rPr dirty="0"/>
            </a:br>
            <a:r>
              <a:rPr dirty="0"/>
              <a:t>sustains life and </a:t>
            </a:r>
            <a:br>
              <a:rPr dirty="0"/>
            </a:br>
            <a:r>
              <a:rPr dirty="0"/>
              <a:t>feels good,</a:t>
            </a:r>
          </a:p>
        </p:txBody>
      </p:sp>
      <p:pic>
        <p:nvPicPr>
          <p:cNvPr id="190" name="Image" descr="Image"/>
          <p:cNvPicPr>
            <a:picLocks noChangeAspect="1"/>
          </p:cNvPicPr>
          <p:nvPr/>
        </p:nvPicPr>
        <p:blipFill>
          <a:blip r:embed="rId2"/>
          <a:stretch>
            <a:fillRect/>
          </a:stretch>
        </p:blipFill>
        <p:spPr>
          <a:xfrm>
            <a:off x="749300" y="12014200"/>
            <a:ext cx="979562" cy="1024521"/>
          </a:xfrm>
          <a:prstGeom prst="rect">
            <a:avLst/>
          </a:prstGeom>
          <a:ln w="12700">
            <a:miter lim="400000"/>
          </a:ln>
        </p:spPr>
      </p:pic>
      <p:sp>
        <p:nvSpPr>
          <p:cNvPr id="191" name="but it can be  your skin’s  worst enemy."/>
          <p:cNvSpPr txBox="1"/>
          <p:nvPr/>
        </p:nvSpPr>
        <p:spPr>
          <a:xfrm>
            <a:off x="13106400" y="5878627"/>
            <a:ext cx="8178800" cy="2974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80000"/>
              </a:lnSpc>
              <a:defRPr sz="8000" b="1">
                <a:solidFill>
                  <a:srgbClr val="000000"/>
                </a:solidFill>
              </a:defRPr>
            </a:pPr>
            <a:r>
              <a:t>but it can be </a:t>
            </a:r>
            <a:br/>
            <a:r>
              <a:t>your skin’s </a:t>
            </a:r>
            <a:br/>
            <a:r>
              <a:t>worst enemy.</a:t>
            </a:r>
          </a:p>
        </p:txBody>
      </p:sp>
      <p:sp>
        <p:nvSpPr>
          <p:cNvPr id="192" name="To understand why, we need to observe  a moment of SCIENCE…"/>
          <p:cNvSpPr txBox="1"/>
          <p:nvPr/>
        </p:nvSpPr>
        <p:spPr>
          <a:xfrm>
            <a:off x="13106400" y="9862820"/>
            <a:ext cx="8690725" cy="119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defRPr sz="3600" b="1">
                <a:solidFill>
                  <a:srgbClr val="000000"/>
                </a:solidFill>
              </a:defRPr>
            </a:pPr>
            <a:r>
              <a:rPr b="0" dirty="0">
                <a:latin typeface="Helvetica Light"/>
                <a:ea typeface="Helvetica Light"/>
                <a:cs typeface="Helvetica Light"/>
                <a:sym typeface="Helvetica Light"/>
              </a:rPr>
              <a:t>To understand why, we need to observe </a:t>
            </a:r>
            <a:br>
              <a:rPr b="0" dirty="0">
                <a:latin typeface="Helvetica Light"/>
                <a:ea typeface="Helvetica Light"/>
                <a:cs typeface="Helvetica Light"/>
                <a:sym typeface="Helvetica Light"/>
              </a:rPr>
            </a:br>
            <a:r>
              <a:rPr b="0" dirty="0">
                <a:latin typeface="Helvetica Light"/>
                <a:ea typeface="Helvetica Light"/>
                <a:cs typeface="Helvetica Light"/>
                <a:sym typeface="Helvetica Light"/>
              </a:rPr>
              <a:t>a moment of </a:t>
            </a:r>
            <a:r>
              <a:rPr sz="3000" spc="239" dirty="0"/>
              <a:t>SCIENCE</a:t>
            </a:r>
            <a:r>
              <a:rPr dirty="0"/>
              <a:t>…</a:t>
            </a:r>
          </a:p>
        </p:txBody>
      </p:sp>
      <p:pic>
        <p:nvPicPr>
          <p:cNvPr id="193" name="GettyImages-1181462163.jpg" descr="GettyImages-1181462163.jpg"/>
          <p:cNvPicPr>
            <a:picLocks noChangeAspect="1"/>
          </p:cNvPicPr>
          <p:nvPr/>
        </p:nvPicPr>
        <p:blipFill>
          <a:blip r:embed="rId3"/>
          <a:stretch>
            <a:fillRect/>
          </a:stretch>
        </p:blipFill>
        <p:spPr>
          <a:xfrm>
            <a:off x="0" y="2857499"/>
            <a:ext cx="11995502" cy="8001001"/>
          </a:xfrm>
          <a:prstGeom prst="rect">
            <a:avLst/>
          </a:prstGeom>
          <a:ln w="12700">
            <a:miter lim="400000"/>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p:cNvSpPr/>
          <p:nvPr/>
        </p:nvSpPr>
        <p:spPr>
          <a:xfrm>
            <a:off x="0" y="0"/>
            <a:ext cx="23122434" cy="13716000"/>
          </a:xfrm>
          <a:prstGeom prst="rect">
            <a:avLst/>
          </a:prstGeom>
          <a:solidFill>
            <a:srgbClr val="F7F7F7"/>
          </a:solidFill>
          <a:ln w="12700">
            <a:miter lim="400000"/>
          </a:ln>
        </p:spPr>
        <p:txBody>
          <a:bodyPr lIns="50800" tIns="50800" rIns="50800" bIns="50800" anchor="ctr"/>
          <a:lstStyle/>
          <a:p>
            <a:pPr defTabSz="825500">
              <a:defRPr sz="3100" b="1">
                <a:solidFill>
                  <a:srgbClr val="FFFFFF"/>
                </a:solidFill>
              </a:defRPr>
            </a:pPr>
            <a:endParaRPr dirty="0"/>
          </a:p>
        </p:txBody>
      </p:sp>
      <p:sp>
        <p:nvSpPr>
          <p:cNvPr id="196" name="Line"/>
          <p:cNvSpPr/>
          <p:nvPr/>
        </p:nvSpPr>
        <p:spPr>
          <a:xfrm>
            <a:off x="1270000" y="1346200"/>
            <a:ext cx="8362389" cy="0"/>
          </a:xfrm>
          <a:prstGeom prst="line">
            <a:avLst/>
          </a:prstGeom>
          <a:ln w="127000">
            <a:solidFill>
              <a:srgbClr val="FFDE75"/>
            </a:solidFill>
            <a:miter lim="400000"/>
          </a:ln>
        </p:spPr>
        <p:txBody>
          <a:bodyPr lIns="50800" tIns="50800" rIns="50800" bIns="50800" anchor="ctr"/>
          <a:lstStyle/>
          <a:p>
            <a:endParaRPr/>
          </a:p>
        </p:txBody>
      </p:sp>
      <p:sp>
        <p:nvSpPr>
          <p:cNvPr id="197" name="The Spectrum 101"/>
          <p:cNvSpPr txBox="1"/>
          <p:nvPr/>
        </p:nvSpPr>
        <p:spPr>
          <a:xfrm>
            <a:off x="1270000" y="1612899"/>
            <a:ext cx="854126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20000"/>
              </a:lnSpc>
              <a:defRPr sz="8000" b="1" spc="-159">
                <a:solidFill>
                  <a:srgbClr val="000000"/>
                </a:solidFill>
              </a:defRPr>
            </a:lvl1pPr>
          </a:lstStyle>
          <a:p>
            <a:r>
              <a:t>The Spectrum 101</a:t>
            </a:r>
          </a:p>
        </p:txBody>
      </p:sp>
      <p:sp>
        <p:nvSpPr>
          <p:cNvPr id="198" name="Your Sun Protection Strategy — 7"/>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7</a:t>
            </a:r>
          </a:p>
        </p:txBody>
      </p:sp>
      <p:pic>
        <p:nvPicPr>
          <p:cNvPr id="199"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200" name="Approximate Percentages of Solar Radiation Reaching Earth’s Surface*"/>
          <p:cNvSpPr txBox="1"/>
          <p:nvPr/>
        </p:nvSpPr>
        <p:spPr>
          <a:xfrm>
            <a:off x="1270000" y="4978400"/>
            <a:ext cx="21842365" cy="68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lnSpc>
                <a:spcPct val="120000"/>
              </a:lnSpc>
              <a:defRPr sz="3800" b="1" spc="-40">
                <a:solidFill>
                  <a:srgbClr val="000000"/>
                </a:solidFill>
              </a:defRPr>
            </a:lvl1pPr>
          </a:lstStyle>
          <a:p>
            <a:r>
              <a:t>Approximate Percentages of Solar Radiation Reaching Earth’s Surface*</a:t>
            </a:r>
          </a:p>
        </p:txBody>
      </p:sp>
      <p:pic>
        <p:nvPicPr>
          <p:cNvPr id="201" name="Image" descr="Image"/>
          <p:cNvPicPr>
            <a:picLocks noChangeAspect="1"/>
          </p:cNvPicPr>
          <p:nvPr/>
        </p:nvPicPr>
        <p:blipFill>
          <a:blip r:embed="rId4"/>
          <a:stretch>
            <a:fillRect/>
          </a:stretch>
        </p:blipFill>
        <p:spPr>
          <a:xfrm>
            <a:off x="1270000" y="6388100"/>
            <a:ext cx="2173034" cy="2665121"/>
          </a:xfrm>
          <a:prstGeom prst="rect">
            <a:avLst/>
          </a:prstGeom>
          <a:ln w="12700">
            <a:miter lim="400000"/>
          </a:ln>
        </p:spPr>
      </p:pic>
      <p:pic>
        <p:nvPicPr>
          <p:cNvPr id="202" name="Image" descr="Image"/>
          <p:cNvPicPr>
            <a:picLocks noChangeAspect="1"/>
          </p:cNvPicPr>
          <p:nvPr/>
        </p:nvPicPr>
        <p:blipFill>
          <a:blip r:embed="rId5"/>
          <a:stretch>
            <a:fillRect/>
          </a:stretch>
        </p:blipFill>
        <p:spPr>
          <a:xfrm>
            <a:off x="3036633" y="6716394"/>
            <a:ext cx="9425738" cy="2336827"/>
          </a:xfrm>
          <a:prstGeom prst="rect">
            <a:avLst/>
          </a:prstGeom>
          <a:ln w="12700">
            <a:miter lim="400000"/>
          </a:ln>
        </p:spPr>
      </p:pic>
      <p:pic>
        <p:nvPicPr>
          <p:cNvPr id="203" name="Image" descr="Image"/>
          <p:cNvPicPr>
            <a:picLocks noChangeAspect="1"/>
          </p:cNvPicPr>
          <p:nvPr/>
        </p:nvPicPr>
        <p:blipFill>
          <a:blip r:embed="rId6"/>
          <a:stretch>
            <a:fillRect/>
          </a:stretch>
        </p:blipFill>
        <p:spPr>
          <a:xfrm>
            <a:off x="11983546" y="6716394"/>
            <a:ext cx="10484028" cy="2336827"/>
          </a:xfrm>
          <a:prstGeom prst="rect">
            <a:avLst/>
          </a:prstGeom>
          <a:ln w="12700">
            <a:miter lim="400000"/>
          </a:ln>
        </p:spPr>
      </p:pic>
      <p:pic>
        <p:nvPicPr>
          <p:cNvPr id="205" name="Image" descr="Image"/>
          <p:cNvPicPr>
            <a:picLocks noChangeAspect="1"/>
          </p:cNvPicPr>
          <p:nvPr/>
        </p:nvPicPr>
        <p:blipFill>
          <a:blip r:embed="rId7"/>
          <a:srcRect/>
          <a:stretch>
            <a:fillRect/>
          </a:stretch>
        </p:blipFill>
        <p:spPr>
          <a:xfrm>
            <a:off x="1485900" y="8966200"/>
            <a:ext cx="74150" cy="805301"/>
          </a:xfrm>
          <a:prstGeom prst="rect">
            <a:avLst/>
          </a:prstGeom>
          <a:ln w="12700" cap="flat">
            <a:noFill/>
            <a:miter lim="400000"/>
          </a:ln>
          <a:effectLst/>
        </p:spPr>
      </p:pic>
      <p:sp>
        <p:nvSpPr>
          <p:cNvPr id="207" name="*Sources on percentages vary. Chart does not include gamma rays, X-rays, UVC, microwaves or radio waves."/>
          <p:cNvSpPr txBox="1"/>
          <p:nvPr/>
        </p:nvSpPr>
        <p:spPr>
          <a:xfrm>
            <a:off x="9660855" y="12280900"/>
            <a:ext cx="12634723"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defTabSz="457200">
              <a:lnSpc>
                <a:spcPct val="120000"/>
              </a:lnSpc>
              <a:defRPr sz="2000" i="1">
                <a:solidFill>
                  <a:srgbClr val="646464"/>
                </a:solidFill>
                <a:latin typeface="Helvetica Light"/>
                <a:ea typeface="Helvetica Light"/>
                <a:cs typeface="Helvetica Light"/>
                <a:sym typeface="Helvetica Light"/>
              </a:defRPr>
            </a:lvl1pPr>
          </a:lstStyle>
          <a:p>
            <a:r>
              <a:t>*Sources on percentages vary. Chart does not include gamma rays, X-rays, UVC, microwaves or radio waves. </a:t>
            </a:r>
          </a:p>
        </p:txBody>
      </p:sp>
      <p:pic>
        <p:nvPicPr>
          <p:cNvPr id="209" name="Image" descr="Image"/>
          <p:cNvPicPr>
            <a:picLocks noChangeAspect="1"/>
          </p:cNvPicPr>
          <p:nvPr/>
        </p:nvPicPr>
        <p:blipFill>
          <a:blip r:embed="rId8"/>
          <a:stretch>
            <a:fillRect/>
          </a:stretch>
        </p:blipFill>
        <p:spPr>
          <a:xfrm>
            <a:off x="1638300" y="8966200"/>
            <a:ext cx="4626966" cy="805301"/>
          </a:xfrm>
          <a:prstGeom prst="rect">
            <a:avLst/>
          </a:prstGeom>
          <a:ln w="12700" cap="flat">
            <a:noFill/>
            <a:miter lim="400000"/>
          </a:ln>
          <a:effectLst/>
        </p:spPr>
      </p:pic>
      <p:sp>
        <p:nvSpPr>
          <p:cNvPr id="211" name="Visible Light…"/>
          <p:cNvSpPr/>
          <p:nvPr/>
        </p:nvSpPr>
        <p:spPr>
          <a:xfrm>
            <a:off x="10858500" y="9930295"/>
            <a:ext cx="436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Visible Light</a:t>
            </a:r>
            <a:endParaRPr sz="2700" dirty="0"/>
          </a:p>
          <a:p>
            <a:pPr algn="l" defTabSz="457200">
              <a:lnSpc>
                <a:spcPts val="3300"/>
              </a:lnSpc>
              <a:spcBef>
                <a:spcPts val="200"/>
              </a:spcBef>
              <a:defRPr sz="1800" spc="-20">
                <a:solidFill>
                  <a:srgbClr val="000000"/>
                </a:solidFill>
              </a:defRPr>
            </a:pPr>
            <a:r>
              <a:rPr dirty="0"/>
              <a:t>400 to 700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Generating free radicals</a:t>
            </a:r>
          </a:p>
        </p:txBody>
      </p:sp>
      <p:pic>
        <p:nvPicPr>
          <p:cNvPr id="212" name="Image" descr="Image"/>
          <p:cNvPicPr>
            <a:picLocks noChangeAspect="1"/>
          </p:cNvPicPr>
          <p:nvPr/>
        </p:nvPicPr>
        <p:blipFill>
          <a:blip r:embed="rId9"/>
          <a:stretch>
            <a:fillRect/>
          </a:stretch>
        </p:blipFill>
        <p:spPr>
          <a:xfrm>
            <a:off x="3187700" y="8966200"/>
            <a:ext cx="8879688" cy="805301"/>
          </a:xfrm>
          <a:prstGeom prst="rect">
            <a:avLst/>
          </a:prstGeom>
          <a:ln w="12700" cap="flat">
            <a:noFill/>
            <a:miter lim="400000"/>
          </a:ln>
          <a:effectLst/>
        </p:spPr>
      </p:pic>
      <p:pic>
        <p:nvPicPr>
          <p:cNvPr id="215" name="Image" descr="Image"/>
          <p:cNvPicPr>
            <a:picLocks noChangeAspect="1"/>
          </p:cNvPicPr>
          <p:nvPr/>
        </p:nvPicPr>
        <p:blipFill>
          <a:blip r:embed="rId10"/>
          <a:stretch>
            <a:fillRect/>
          </a:stretch>
        </p:blipFill>
        <p:spPr>
          <a:xfrm>
            <a:off x="12141200" y="8966200"/>
            <a:ext cx="10166606" cy="805408"/>
          </a:xfrm>
          <a:prstGeom prst="rect">
            <a:avLst/>
          </a:prstGeom>
          <a:ln w="12700" cap="flat">
            <a:noFill/>
            <a:miter lim="400000"/>
          </a:ln>
          <a:effectLst/>
        </p:spPr>
      </p:pic>
      <p:sp>
        <p:nvSpPr>
          <p:cNvPr id="25" name="Infrared…">
            <a:extLst>
              <a:ext uri="{FF2B5EF4-FFF2-40B4-BE49-F238E27FC236}">
                <a16:creationId xmlns:a16="http://schemas.microsoft.com/office/drawing/2014/main" id="{7E905B11-6350-4D45-9314-53908809FB03}"/>
              </a:ext>
            </a:extLst>
          </p:cNvPr>
          <p:cNvSpPr txBox="1"/>
          <p:nvPr/>
        </p:nvSpPr>
        <p:spPr>
          <a:xfrm>
            <a:off x="17462500" y="9855200"/>
            <a:ext cx="5005074" cy="1535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457200">
              <a:lnSpc>
                <a:spcPts val="4500"/>
              </a:lnSpc>
              <a:spcBef>
                <a:spcPts val="200"/>
              </a:spcBef>
              <a:defRPr sz="2800" b="1" spc="-15">
                <a:solidFill>
                  <a:srgbClr val="000000"/>
                </a:solidFill>
              </a:defRPr>
            </a:pPr>
            <a:r>
              <a:rPr dirty="0"/>
              <a:t>Infrared</a:t>
            </a:r>
            <a:endParaRPr sz="2700" dirty="0"/>
          </a:p>
          <a:p>
            <a:pPr algn="l" defTabSz="457200">
              <a:lnSpc>
                <a:spcPts val="3300"/>
              </a:lnSpc>
              <a:spcBef>
                <a:spcPts val="200"/>
              </a:spcBef>
              <a:defRPr sz="1800" spc="-20">
                <a:solidFill>
                  <a:srgbClr val="000000"/>
                </a:solidFill>
              </a:defRPr>
            </a:pPr>
            <a:r>
              <a:rPr dirty="0"/>
              <a:t>700 nm to 1 mm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Penetrating deeper into the skin</a:t>
            </a:r>
          </a:p>
        </p:txBody>
      </p:sp>
      <p:cxnSp>
        <p:nvCxnSpPr>
          <p:cNvPr id="26" name="Straight Connector 25">
            <a:extLst>
              <a:ext uri="{FF2B5EF4-FFF2-40B4-BE49-F238E27FC236}">
                <a16:creationId xmlns:a16="http://schemas.microsoft.com/office/drawing/2014/main" id="{FC14A81A-64CA-864C-A844-B276FE3A3FD8}"/>
              </a:ext>
            </a:extLst>
          </p:cNvPr>
          <p:cNvCxnSpPr>
            <a:cxnSpLocks/>
          </p:cNvCxnSpPr>
          <p:nvPr/>
        </p:nvCxnSpPr>
        <p:spPr>
          <a:xfrm>
            <a:off x="17462500" y="104902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BB000F8C-CEC8-854A-9911-6A5EA5016D43}"/>
              </a:ext>
            </a:extLst>
          </p:cNvPr>
          <p:cNvCxnSpPr>
            <a:cxnSpLocks/>
          </p:cNvCxnSpPr>
          <p:nvPr/>
        </p:nvCxnSpPr>
        <p:spPr>
          <a:xfrm>
            <a:off x="17462500" y="109474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051C3CC0-249C-E944-8E16-49559EC45869}"/>
              </a:ext>
            </a:extLst>
          </p:cNvPr>
          <p:cNvCxnSpPr>
            <a:cxnSpLocks/>
          </p:cNvCxnSpPr>
          <p:nvPr/>
        </p:nvCxnSpPr>
        <p:spPr>
          <a:xfrm>
            <a:off x="10902674" y="104902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 name="Group 4">
            <a:extLst>
              <a:ext uri="{FF2B5EF4-FFF2-40B4-BE49-F238E27FC236}">
                <a16:creationId xmlns:a16="http://schemas.microsoft.com/office/drawing/2014/main" id="{21A66210-EC2E-7646-A442-76763EE6FEDF}"/>
              </a:ext>
            </a:extLst>
          </p:cNvPr>
          <p:cNvGrpSpPr/>
          <p:nvPr/>
        </p:nvGrpSpPr>
        <p:grpSpPr>
          <a:xfrm>
            <a:off x="1371600" y="9914834"/>
            <a:ext cx="4368800" cy="1052444"/>
            <a:chOff x="1371600" y="9914834"/>
            <a:chExt cx="4368800" cy="1052444"/>
          </a:xfrm>
        </p:grpSpPr>
        <p:sp>
          <p:nvSpPr>
            <p:cNvPr id="204" name="UVB…"/>
            <p:cNvSpPr/>
            <p:nvPr/>
          </p:nvSpPr>
          <p:spPr>
            <a:xfrm>
              <a:off x="1371600" y="9914834"/>
              <a:ext cx="436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UVB</a:t>
              </a:r>
              <a:r>
                <a:rPr sz="2700" dirty="0"/>
                <a:t> </a:t>
              </a:r>
            </a:p>
            <a:p>
              <a:pPr algn="l" defTabSz="457200">
                <a:lnSpc>
                  <a:spcPts val="3300"/>
                </a:lnSpc>
                <a:spcBef>
                  <a:spcPts val="200"/>
                </a:spcBef>
                <a:defRPr sz="1800" spc="-20">
                  <a:solidFill>
                    <a:srgbClr val="000000"/>
                  </a:solidFill>
                </a:defRPr>
              </a:pPr>
              <a:r>
                <a:rPr dirty="0"/>
                <a:t>290 to 320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Sunburn</a:t>
              </a:r>
            </a:p>
          </p:txBody>
        </p:sp>
        <p:cxnSp>
          <p:nvCxnSpPr>
            <p:cNvPr id="33" name="Straight Connector 32">
              <a:extLst>
                <a:ext uri="{FF2B5EF4-FFF2-40B4-BE49-F238E27FC236}">
                  <a16:creationId xmlns:a16="http://schemas.microsoft.com/office/drawing/2014/main" id="{2E42E285-043D-124D-9516-AD0D8749BDD0}"/>
                </a:ext>
              </a:extLst>
            </p:cNvPr>
            <p:cNvCxnSpPr>
              <a:cxnSpLocks/>
            </p:cNvCxnSpPr>
            <p:nvPr/>
          </p:nvCxnSpPr>
          <p:spPr>
            <a:xfrm>
              <a:off x="1400866" y="10490200"/>
              <a:ext cx="344943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64378B28-018F-4843-B8EF-3C01729438CF}"/>
                </a:ext>
              </a:extLst>
            </p:cNvPr>
            <p:cNvCxnSpPr>
              <a:cxnSpLocks/>
            </p:cNvCxnSpPr>
            <p:nvPr/>
          </p:nvCxnSpPr>
          <p:spPr>
            <a:xfrm>
              <a:off x="1400866" y="10967278"/>
              <a:ext cx="344943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4" name="Group 3">
            <a:extLst>
              <a:ext uri="{FF2B5EF4-FFF2-40B4-BE49-F238E27FC236}">
                <a16:creationId xmlns:a16="http://schemas.microsoft.com/office/drawing/2014/main" id="{D4DE6265-F484-024C-A245-5F364784C954}"/>
              </a:ext>
            </a:extLst>
          </p:cNvPr>
          <p:cNvGrpSpPr/>
          <p:nvPr/>
        </p:nvGrpSpPr>
        <p:grpSpPr>
          <a:xfrm>
            <a:off x="6081076" y="9875078"/>
            <a:ext cx="4368800" cy="1984133"/>
            <a:chOff x="6081076" y="9875078"/>
            <a:chExt cx="4368800" cy="1984133"/>
          </a:xfrm>
        </p:grpSpPr>
        <p:sp>
          <p:nvSpPr>
            <p:cNvPr id="208" name="UVA…"/>
            <p:cNvSpPr/>
            <p:nvPr/>
          </p:nvSpPr>
          <p:spPr>
            <a:xfrm>
              <a:off x="6081076" y="9875078"/>
              <a:ext cx="4368800" cy="198413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UVA</a:t>
              </a:r>
              <a:endParaRPr sz="2700" dirty="0"/>
            </a:p>
            <a:p>
              <a:pPr algn="l" defTabSz="457200">
                <a:lnSpc>
                  <a:spcPts val="3300"/>
                </a:lnSpc>
                <a:spcBef>
                  <a:spcPts val="200"/>
                </a:spcBef>
                <a:defRPr sz="1800" spc="-20">
                  <a:solidFill>
                    <a:srgbClr val="000000"/>
                  </a:solidFill>
                </a:defRPr>
              </a:pPr>
              <a:r>
                <a:rPr dirty="0"/>
                <a:t>320 to 400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Tanning and premature </a:t>
              </a:r>
              <a:r>
                <a:rPr lang="en-US" sz="1800" b="1" spc="-20" dirty="0"/>
                <a:t>     </a:t>
              </a:r>
            </a:p>
            <a:p>
              <a:pPr algn="l" defTabSz="457200">
                <a:lnSpc>
                  <a:spcPts val="3300"/>
                </a:lnSpc>
                <a:defRPr sz="1400" spc="105">
                  <a:solidFill>
                    <a:srgbClr val="000000"/>
                  </a:solidFill>
                </a:defRPr>
              </a:pPr>
              <a:r>
                <a:rPr lang="en-US" sz="1800" b="1" spc="-20" dirty="0"/>
                <a:t>                      </a:t>
              </a:r>
              <a:r>
                <a:rPr sz="1800" b="1" spc="-20" dirty="0"/>
                <a:t>signs of aging</a:t>
              </a:r>
            </a:p>
          </p:txBody>
        </p:sp>
        <p:cxnSp>
          <p:nvCxnSpPr>
            <p:cNvPr id="32" name="Straight Connector 31">
              <a:extLst>
                <a:ext uri="{FF2B5EF4-FFF2-40B4-BE49-F238E27FC236}">
                  <a16:creationId xmlns:a16="http://schemas.microsoft.com/office/drawing/2014/main" id="{54C17C53-7AB7-5945-AE05-D9786F36D921}"/>
                </a:ext>
              </a:extLst>
            </p:cNvPr>
            <p:cNvCxnSpPr>
              <a:cxnSpLocks/>
            </p:cNvCxnSpPr>
            <p:nvPr/>
          </p:nvCxnSpPr>
          <p:spPr>
            <a:xfrm>
              <a:off x="6081076" y="10490200"/>
              <a:ext cx="402838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6489BE0A-4F6B-D245-AA09-727C740D1123}"/>
                </a:ext>
              </a:extLst>
            </p:cNvPr>
            <p:cNvCxnSpPr>
              <a:cxnSpLocks/>
            </p:cNvCxnSpPr>
            <p:nvPr/>
          </p:nvCxnSpPr>
          <p:spPr>
            <a:xfrm>
              <a:off x="6081076" y="10967278"/>
              <a:ext cx="402838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38" name="Straight Connector 37">
            <a:extLst>
              <a:ext uri="{FF2B5EF4-FFF2-40B4-BE49-F238E27FC236}">
                <a16:creationId xmlns:a16="http://schemas.microsoft.com/office/drawing/2014/main" id="{67DF3068-F587-4B4A-A30E-05953ED9701E}"/>
              </a:ext>
            </a:extLst>
          </p:cNvPr>
          <p:cNvCxnSpPr>
            <a:cxnSpLocks/>
          </p:cNvCxnSpPr>
          <p:nvPr/>
        </p:nvCxnSpPr>
        <p:spPr>
          <a:xfrm>
            <a:off x="10902674" y="10987157"/>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p:cNvSpPr/>
          <p:nvPr/>
        </p:nvSpPr>
        <p:spPr>
          <a:xfrm>
            <a:off x="0" y="0"/>
            <a:ext cx="23122434"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sp>
        <p:nvSpPr>
          <p:cNvPr id="219" name="Line"/>
          <p:cNvSpPr/>
          <p:nvPr/>
        </p:nvSpPr>
        <p:spPr>
          <a:xfrm>
            <a:off x="12319000" y="1346200"/>
            <a:ext cx="9207500" cy="0"/>
          </a:xfrm>
          <a:prstGeom prst="line">
            <a:avLst/>
          </a:prstGeom>
          <a:ln w="127000">
            <a:solidFill>
              <a:srgbClr val="FFDE75"/>
            </a:solidFill>
            <a:miter lim="400000"/>
          </a:ln>
        </p:spPr>
        <p:txBody>
          <a:bodyPr lIns="50800" tIns="50800" rIns="50800" bIns="50800" anchor="ctr"/>
          <a:lstStyle/>
          <a:p>
            <a:endParaRPr/>
          </a:p>
        </p:txBody>
      </p:sp>
      <p:sp>
        <p:nvSpPr>
          <p:cNvPr id="220" name="Ultraviolet (UV) Light…"/>
          <p:cNvSpPr txBox="1"/>
          <p:nvPr/>
        </p:nvSpPr>
        <p:spPr>
          <a:xfrm>
            <a:off x="12319000" y="1587500"/>
            <a:ext cx="9207500" cy="1838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90000"/>
              </a:lnSpc>
              <a:defRPr sz="6000" b="1">
                <a:solidFill>
                  <a:srgbClr val="000000"/>
                </a:solidFill>
              </a:defRPr>
            </a:pPr>
            <a:r>
              <a:t>Ultraviolet (UV) Light </a:t>
            </a:r>
          </a:p>
          <a:p>
            <a:pPr algn="l" defTabSz="457200">
              <a:lnSpc>
                <a:spcPct val="90000"/>
              </a:lnSpc>
              <a:defRPr sz="6000" b="1">
                <a:solidFill>
                  <a:srgbClr val="000000"/>
                </a:solidFill>
              </a:defRPr>
            </a:pPr>
            <a:r>
              <a:t>Is Our Main Focus!</a:t>
            </a:r>
          </a:p>
        </p:txBody>
      </p:sp>
      <p:sp>
        <p:nvSpPr>
          <p:cNvPr id="221" name="Your Sun Protection Strategy — 8"/>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8</a:t>
            </a:r>
          </a:p>
        </p:txBody>
      </p:sp>
      <p:pic>
        <p:nvPicPr>
          <p:cNvPr id="222"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228" name="UVB rays cause sunburn and damage to DNA in  skin cells, which can lead to skin cancer."/>
          <p:cNvSpPr txBox="1"/>
          <p:nvPr/>
        </p:nvSpPr>
        <p:spPr>
          <a:xfrm>
            <a:off x="12319000" y="4216907"/>
            <a:ext cx="9450445" cy="1163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06400" indent="-406400" algn="l" defTabSz="457200">
              <a:lnSpc>
                <a:spcPct val="120000"/>
              </a:lnSpc>
              <a:spcBef>
                <a:spcPts val="2000"/>
              </a:spcBef>
              <a:buSzPct val="123000"/>
              <a:buChar char="•"/>
              <a:defRPr sz="3200" spc="-30">
                <a:solidFill>
                  <a:srgbClr val="000000"/>
                </a:solidFill>
              </a:defRPr>
            </a:pPr>
            <a:r>
              <a:rPr b="1"/>
              <a:t>UVB</a:t>
            </a:r>
            <a:r>
              <a:rPr>
                <a:latin typeface="Helvetica Light"/>
                <a:ea typeface="Helvetica Light"/>
                <a:cs typeface="Helvetica Light"/>
                <a:sym typeface="Helvetica Light"/>
              </a:rPr>
              <a:t> rays cause </a:t>
            </a:r>
            <a:r>
              <a:rPr b="1"/>
              <a:t>sunburn</a:t>
            </a:r>
            <a:r>
              <a:t> </a:t>
            </a:r>
            <a:r>
              <a:rPr>
                <a:latin typeface="Helvetica Light"/>
                <a:ea typeface="Helvetica Light"/>
                <a:cs typeface="Helvetica Light"/>
                <a:sym typeface="Helvetica Light"/>
              </a:rPr>
              <a:t>and damage to DNA in </a:t>
            </a:r>
            <a:br>
              <a:rPr>
                <a:latin typeface="Helvetica Light"/>
                <a:ea typeface="Helvetica Light"/>
                <a:cs typeface="Helvetica Light"/>
                <a:sym typeface="Helvetica Light"/>
              </a:rPr>
            </a:br>
            <a:r>
              <a:rPr>
                <a:latin typeface="Helvetica Light"/>
                <a:ea typeface="Helvetica Light"/>
                <a:cs typeface="Helvetica Light"/>
                <a:sym typeface="Helvetica Light"/>
              </a:rPr>
              <a:t>skin cells, which can lead to skin cancer. </a:t>
            </a:r>
          </a:p>
        </p:txBody>
      </p:sp>
      <p:sp>
        <p:nvSpPr>
          <p:cNvPr id="229" name="UVA rays cause tanning and also contribute to  skin cancer and signs of aging."/>
          <p:cNvSpPr txBox="1"/>
          <p:nvPr/>
        </p:nvSpPr>
        <p:spPr>
          <a:xfrm>
            <a:off x="12319000" y="5521960"/>
            <a:ext cx="9029629" cy="116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06400" indent="-406400" algn="l" defTabSz="457200">
              <a:lnSpc>
                <a:spcPct val="120000"/>
              </a:lnSpc>
              <a:spcBef>
                <a:spcPts val="2000"/>
              </a:spcBef>
              <a:buSzPct val="123000"/>
              <a:buChar char="•"/>
              <a:defRPr sz="3200" spc="-30">
                <a:solidFill>
                  <a:srgbClr val="000000"/>
                </a:solidFill>
              </a:defRPr>
            </a:pPr>
            <a:r>
              <a:rPr b="1"/>
              <a:t>UVA</a:t>
            </a:r>
            <a:r>
              <a:rPr>
                <a:latin typeface="Helvetica Light"/>
                <a:ea typeface="Helvetica Light"/>
                <a:cs typeface="Helvetica Light"/>
                <a:sym typeface="Helvetica Light"/>
              </a:rPr>
              <a:t> rays cause </a:t>
            </a:r>
            <a:r>
              <a:rPr b="1"/>
              <a:t>tanning</a:t>
            </a:r>
            <a:r>
              <a:rPr>
                <a:latin typeface="Helvetica Light"/>
                <a:ea typeface="Helvetica Light"/>
                <a:cs typeface="Helvetica Light"/>
                <a:sym typeface="Helvetica Light"/>
              </a:rPr>
              <a:t> and also contribute to </a:t>
            </a:r>
            <a:br>
              <a:rPr>
                <a:latin typeface="Helvetica Light"/>
                <a:ea typeface="Helvetica Light"/>
                <a:cs typeface="Helvetica Light"/>
                <a:sym typeface="Helvetica Light"/>
              </a:rPr>
            </a:br>
            <a:r>
              <a:rPr>
                <a:latin typeface="Helvetica Light"/>
                <a:ea typeface="Helvetica Light"/>
                <a:cs typeface="Helvetica Light"/>
                <a:sym typeface="Helvetica Light"/>
              </a:rPr>
              <a:t>skin cancer and signs of aging.</a:t>
            </a:r>
          </a:p>
        </p:txBody>
      </p:sp>
      <p:sp>
        <p:nvSpPr>
          <p:cNvPr id="230" name="Damage to DNA in skin cells starts within minutes  of exposure to both kinds of UV light."/>
          <p:cNvSpPr txBox="1"/>
          <p:nvPr/>
        </p:nvSpPr>
        <p:spPr>
          <a:xfrm>
            <a:off x="12319000" y="6827012"/>
            <a:ext cx="9525108" cy="1163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06400" indent="-406400" algn="l" defTabSz="457200">
              <a:lnSpc>
                <a:spcPct val="120000"/>
              </a:lnSpc>
              <a:spcBef>
                <a:spcPts val="2000"/>
              </a:spcBef>
              <a:buSzPct val="123000"/>
              <a:buChar char="•"/>
              <a:defRPr sz="3200" spc="-30">
                <a:solidFill>
                  <a:srgbClr val="000000"/>
                </a:solidFill>
              </a:defRPr>
            </a:pPr>
            <a:r>
              <a:rPr b="1"/>
              <a:t>Damage to DNA</a:t>
            </a:r>
            <a:r>
              <a:rPr>
                <a:latin typeface="Helvetica Light"/>
                <a:ea typeface="Helvetica Light"/>
                <a:cs typeface="Helvetica Light"/>
                <a:sym typeface="Helvetica Light"/>
              </a:rPr>
              <a:t> in skin cells starts within minutes </a:t>
            </a:r>
            <a:br>
              <a:rPr>
                <a:latin typeface="Helvetica Light"/>
                <a:ea typeface="Helvetica Light"/>
                <a:cs typeface="Helvetica Light"/>
                <a:sym typeface="Helvetica Light"/>
              </a:rPr>
            </a:br>
            <a:r>
              <a:rPr>
                <a:latin typeface="Helvetica Light"/>
                <a:ea typeface="Helvetica Light"/>
                <a:cs typeface="Helvetica Light"/>
                <a:sym typeface="Helvetica Light"/>
              </a:rPr>
              <a:t>of exposure to </a:t>
            </a:r>
            <a:r>
              <a:rPr b="1"/>
              <a:t>both kinds of UV</a:t>
            </a:r>
            <a:r>
              <a:rPr>
                <a:latin typeface="Helvetica Light"/>
                <a:ea typeface="Helvetica Light"/>
                <a:cs typeface="Helvetica Light"/>
                <a:sym typeface="Helvetica Light"/>
              </a:rPr>
              <a:t> light.</a:t>
            </a:r>
          </a:p>
        </p:txBody>
      </p:sp>
      <p:sp>
        <p:nvSpPr>
          <p:cNvPr id="231" name="Your immune system repairs some damage,  but over time, remaining DNA damage can cause  mutations that lead to skin cancer."/>
          <p:cNvSpPr txBox="1"/>
          <p:nvPr/>
        </p:nvSpPr>
        <p:spPr>
          <a:xfrm>
            <a:off x="12319000" y="8132064"/>
            <a:ext cx="9458808" cy="1742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06400" indent="-406400" algn="l" defTabSz="457200">
              <a:lnSpc>
                <a:spcPct val="120000"/>
              </a:lnSpc>
              <a:spcBef>
                <a:spcPts val="2000"/>
              </a:spcBef>
              <a:buSzPct val="123000"/>
              <a:buChar char="•"/>
              <a:defRPr sz="3200" spc="-30">
                <a:solidFill>
                  <a:srgbClr val="000000"/>
                </a:solidFill>
              </a:defRPr>
            </a:pPr>
            <a:r>
              <a:rPr>
                <a:latin typeface="Helvetica Light"/>
                <a:ea typeface="Helvetica Light"/>
                <a:cs typeface="Helvetica Light"/>
                <a:sym typeface="Helvetica Light"/>
              </a:rPr>
              <a:t>Your immune system repairs some damage, </a:t>
            </a:r>
            <a:br>
              <a:rPr>
                <a:latin typeface="Helvetica Light"/>
                <a:ea typeface="Helvetica Light"/>
                <a:cs typeface="Helvetica Light"/>
                <a:sym typeface="Helvetica Light"/>
              </a:rPr>
            </a:br>
            <a:r>
              <a:rPr>
                <a:latin typeface="Helvetica Light"/>
                <a:ea typeface="Helvetica Light"/>
                <a:cs typeface="Helvetica Light"/>
                <a:sym typeface="Helvetica Light"/>
              </a:rPr>
              <a:t>but over time, remaining DNA damage can cause </a:t>
            </a:r>
            <a:br>
              <a:rPr>
                <a:latin typeface="Helvetica Light"/>
                <a:ea typeface="Helvetica Light"/>
                <a:cs typeface="Helvetica Light"/>
                <a:sym typeface="Helvetica Light"/>
              </a:rPr>
            </a:br>
            <a:r>
              <a:rPr>
                <a:latin typeface="Helvetica Light"/>
                <a:ea typeface="Helvetica Light"/>
                <a:cs typeface="Helvetica Light"/>
                <a:sym typeface="Helvetica Light"/>
              </a:rPr>
              <a:t>mutations that lead to </a:t>
            </a:r>
            <a:r>
              <a:rPr b="1"/>
              <a:t>skin cancer.</a:t>
            </a:r>
          </a:p>
        </p:txBody>
      </p:sp>
      <p:pic>
        <p:nvPicPr>
          <p:cNvPr id="3" name="Picture 2">
            <a:extLst>
              <a:ext uri="{FF2B5EF4-FFF2-40B4-BE49-F238E27FC236}">
                <a16:creationId xmlns:a16="http://schemas.microsoft.com/office/drawing/2014/main" id="{1AF9FFE8-AF33-7241-A0D0-D6410E69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200" y="1677674"/>
            <a:ext cx="5816600" cy="8851900"/>
          </a:xfrm>
          <a:prstGeom prst="rect">
            <a:avLst/>
          </a:prstGeom>
        </p:spPr>
      </p:pic>
      <p:grpSp>
        <p:nvGrpSpPr>
          <p:cNvPr id="30" name="Group 29">
            <a:extLst>
              <a:ext uri="{FF2B5EF4-FFF2-40B4-BE49-F238E27FC236}">
                <a16:creationId xmlns:a16="http://schemas.microsoft.com/office/drawing/2014/main" id="{7223EEEB-B836-AE49-8DE1-A28A952713C0}"/>
              </a:ext>
            </a:extLst>
          </p:cNvPr>
          <p:cNvGrpSpPr/>
          <p:nvPr/>
        </p:nvGrpSpPr>
        <p:grpSpPr>
          <a:xfrm>
            <a:off x="3697357" y="10552019"/>
            <a:ext cx="4368800" cy="1052444"/>
            <a:chOff x="1371600" y="9914834"/>
            <a:chExt cx="4368800" cy="1052444"/>
          </a:xfrm>
        </p:grpSpPr>
        <p:sp>
          <p:nvSpPr>
            <p:cNvPr id="31" name="UVB…">
              <a:extLst>
                <a:ext uri="{FF2B5EF4-FFF2-40B4-BE49-F238E27FC236}">
                  <a16:creationId xmlns:a16="http://schemas.microsoft.com/office/drawing/2014/main" id="{1F9A82C9-C59F-6C47-8002-42C98C6BF250}"/>
                </a:ext>
              </a:extLst>
            </p:cNvPr>
            <p:cNvSpPr/>
            <p:nvPr/>
          </p:nvSpPr>
          <p:spPr>
            <a:xfrm>
              <a:off x="1371600" y="9914834"/>
              <a:ext cx="436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UVB</a:t>
              </a:r>
              <a:r>
                <a:rPr sz="2700" dirty="0"/>
                <a:t> </a:t>
              </a:r>
            </a:p>
            <a:p>
              <a:pPr algn="l" defTabSz="457200">
                <a:lnSpc>
                  <a:spcPts val="3300"/>
                </a:lnSpc>
                <a:spcBef>
                  <a:spcPts val="200"/>
                </a:spcBef>
                <a:defRPr sz="1800" spc="-20">
                  <a:solidFill>
                    <a:srgbClr val="000000"/>
                  </a:solidFill>
                </a:defRPr>
              </a:pPr>
              <a:r>
                <a:rPr dirty="0"/>
                <a:t>290 to 320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Sunburn</a:t>
              </a:r>
            </a:p>
          </p:txBody>
        </p:sp>
        <p:cxnSp>
          <p:nvCxnSpPr>
            <p:cNvPr id="32" name="Straight Connector 31">
              <a:extLst>
                <a:ext uri="{FF2B5EF4-FFF2-40B4-BE49-F238E27FC236}">
                  <a16:creationId xmlns:a16="http://schemas.microsoft.com/office/drawing/2014/main" id="{32B61369-0EA7-0847-ACDC-725773E49794}"/>
                </a:ext>
              </a:extLst>
            </p:cNvPr>
            <p:cNvCxnSpPr>
              <a:cxnSpLocks/>
            </p:cNvCxnSpPr>
            <p:nvPr/>
          </p:nvCxnSpPr>
          <p:spPr>
            <a:xfrm>
              <a:off x="1400866" y="10490200"/>
              <a:ext cx="344943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1F3901B5-EB04-E247-844F-57E9852B1EDB}"/>
                </a:ext>
              </a:extLst>
            </p:cNvPr>
            <p:cNvCxnSpPr>
              <a:cxnSpLocks/>
            </p:cNvCxnSpPr>
            <p:nvPr/>
          </p:nvCxnSpPr>
          <p:spPr>
            <a:xfrm>
              <a:off x="1400866" y="10967278"/>
              <a:ext cx="344943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4" name="Group 33">
            <a:extLst>
              <a:ext uri="{FF2B5EF4-FFF2-40B4-BE49-F238E27FC236}">
                <a16:creationId xmlns:a16="http://schemas.microsoft.com/office/drawing/2014/main" id="{94A5A74A-F1E6-5D43-B836-F7251193F1EC}"/>
              </a:ext>
            </a:extLst>
          </p:cNvPr>
          <p:cNvGrpSpPr/>
          <p:nvPr/>
        </p:nvGrpSpPr>
        <p:grpSpPr>
          <a:xfrm>
            <a:off x="8406833" y="10313666"/>
            <a:ext cx="4368800" cy="2182546"/>
            <a:chOff x="6081076" y="9716237"/>
            <a:chExt cx="4368800" cy="2182546"/>
          </a:xfrm>
        </p:grpSpPr>
        <p:sp>
          <p:nvSpPr>
            <p:cNvPr id="35" name="UVA…">
              <a:extLst>
                <a:ext uri="{FF2B5EF4-FFF2-40B4-BE49-F238E27FC236}">
                  <a16:creationId xmlns:a16="http://schemas.microsoft.com/office/drawing/2014/main" id="{343C5A04-0C22-5846-9790-D0538546004A}"/>
                </a:ext>
              </a:extLst>
            </p:cNvPr>
            <p:cNvSpPr/>
            <p:nvPr/>
          </p:nvSpPr>
          <p:spPr>
            <a:xfrm>
              <a:off x="6081076" y="9716237"/>
              <a:ext cx="4368800" cy="21825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UVA</a:t>
              </a:r>
              <a:endParaRPr sz="2700" dirty="0"/>
            </a:p>
            <a:p>
              <a:pPr algn="l" defTabSz="457200">
                <a:lnSpc>
                  <a:spcPts val="3300"/>
                </a:lnSpc>
                <a:spcBef>
                  <a:spcPts val="200"/>
                </a:spcBef>
                <a:defRPr sz="1800" spc="-20">
                  <a:solidFill>
                    <a:srgbClr val="000000"/>
                  </a:solidFill>
                </a:defRPr>
              </a:pPr>
              <a:r>
                <a:rPr dirty="0"/>
                <a:t>320 to 400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Tanning and premature </a:t>
              </a:r>
              <a:r>
                <a:rPr lang="en-US" sz="1800" b="1" spc="-20" dirty="0"/>
                <a:t>     </a:t>
              </a:r>
            </a:p>
            <a:p>
              <a:pPr algn="l" defTabSz="457200">
                <a:lnSpc>
                  <a:spcPts val="3300"/>
                </a:lnSpc>
                <a:defRPr sz="1400" spc="105">
                  <a:solidFill>
                    <a:srgbClr val="000000"/>
                  </a:solidFill>
                </a:defRPr>
              </a:pPr>
              <a:r>
                <a:rPr lang="en-US" sz="1800" b="1" spc="-20" dirty="0"/>
                <a:t>                      </a:t>
              </a:r>
              <a:r>
                <a:rPr sz="1800" b="1" spc="-20" dirty="0"/>
                <a:t>signs of aging</a:t>
              </a:r>
            </a:p>
          </p:txBody>
        </p:sp>
        <p:cxnSp>
          <p:nvCxnSpPr>
            <p:cNvPr id="36" name="Straight Connector 35">
              <a:extLst>
                <a:ext uri="{FF2B5EF4-FFF2-40B4-BE49-F238E27FC236}">
                  <a16:creationId xmlns:a16="http://schemas.microsoft.com/office/drawing/2014/main" id="{486D9781-205D-2241-BFE6-99FD42546A43}"/>
                </a:ext>
              </a:extLst>
            </p:cNvPr>
            <p:cNvCxnSpPr>
              <a:cxnSpLocks/>
            </p:cNvCxnSpPr>
            <p:nvPr/>
          </p:nvCxnSpPr>
          <p:spPr>
            <a:xfrm>
              <a:off x="6081076" y="10331176"/>
              <a:ext cx="402838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146E91CD-1ADD-9242-9723-296A28844454}"/>
                </a:ext>
              </a:extLst>
            </p:cNvPr>
            <p:cNvCxnSpPr>
              <a:cxnSpLocks/>
            </p:cNvCxnSpPr>
            <p:nvPr/>
          </p:nvCxnSpPr>
          <p:spPr>
            <a:xfrm>
              <a:off x="6081076" y="10808253"/>
              <a:ext cx="402838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0" y="0"/>
            <a:ext cx="23122434" cy="13716000"/>
          </a:xfrm>
          <a:prstGeom prst="rect">
            <a:avLst/>
          </a:prstGeom>
          <a:solidFill>
            <a:srgbClr val="F7F7F7"/>
          </a:solidFill>
          <a:ln w="12700">
            <a:miter lim="400000"/>
          </a:ln>
        </p:spPr>
        <p:txBody>
          <a:bodyPr lIns="50800" tIns="50800" rIns="50800" bIns="50800" anchor="ctr"/>
          <a:lstStyle/>
          <a:p>
            <a:pPr defTabSz="825500">
              <a:defRPr sz="3200" b="1">
                <a:solidFill>
                  <a:srgbClr val="FFFFFF"/>
                </a:solidFill>
              </a:defRPr>
            </a:pPr>
            <a:endParaRPr/>
          </a:p>
        </p:txBody>
      </p:sp>
      <p:sp>
        <p:nvSpPr>
          <p:cNvPr id="248" name="Line"/>
          <p:cNvSpPr/>
          <p:nvPr/>
        </p:nvSpPr>
        <p:spPr>
          <a:xfrm>
            <a:off x="1268858" y="1346200"/>
            <a:ext cx="9207501" cy="0"/>
          </a:xfrm>
          <a:prstGeom prst="line">
            <a:avLst/>
          </a:prstGeom>
          <a:ln w="127000">
            <a:solidFill>
              <a:srgbClr val="FFDE75"/>
            </a:solidFill>
            <a:miter lim="400000"/>
          </a:ln>
        </p:spPr>
        <p:txBody>
          <a:bodyPr lIns="50800" tIns="50800" rIns="50800" bIns="50800" anchor="ctr"/>
          <a:lstStyle/>
          <a:p>
            <a:endParaRPr/>
          </a:p>
        </p:txBody>
      </p:sp>
      <p:sp>
        <p:nvSpPr>
          <p:cNvPr id="249" name="Visible Light"/>
          <p:cNvSpPr txBox="1"/>
          <p:nvPr/>
        </p:nvSpPr>
        <p:spPr>
          <a:xfrm>
            <a:off x="1268858" y="1587500"/>
            <a:ext cx="9207501"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90000"/>
              </a:lnSpc>
              <a:defRPr sz="6000" b="1">
                <a:solidFill>
                  <a:srgbClr val="000000"/>
                </a:solidFill>
              </a:defRPr>
            </a:lvl1pPr>
          </a:lstStyle>
          <a:p>
            <a:r>
              <a:t>Visible Light</a:t>
            </a:r>
          </a:p>
        </p:txBody>
      </p:sp>
      <p:sp>
        <p:nvSpPr>
          <p:cNvPr id="250" name="Your Sun Protection Strategy — 9"/>
          <p:cNvSpPr txBox="1"/>
          <p:nvPr/>
        </p:nvSpPr>
        <p:spPr>
          <a:xfrm rot="5400000">
            <a:off x="18180149" y="6541769"/>
            <a:ext cx="111760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20000"/>
              </a:lnSpc>
              <a:defRPr sz="1600" b="1" cap="all" spc="200">
                <a:solidFill>
                  <a:srgbClr val="777777"/>
                </a:solidFill>
              </a:defRPr>
            </a:pPr>
            <a:r>
              <a:rPr dirty="0"/>
              <a:t>Your Sun Protection Strategy</a:t>
            </a:r>
            <a:r>
              <a:rPr b="0" dirty="0"/>
              <a:t> — 9</a:t>
            </a:r>
          </a:p>
        </p:txBody>
      </p:sp>
      <p:pic>
        <p:nvPicPr>
          <p:cNvPr id="251" name="Image" descr="Image"/>
          <p:cNvPicPr>
            <a:picLocks noChangeAspect="1"/>
          </p:cNvPicPr>
          <p:nvPr/>
        </p:nvPicPr>
        <p:blipFill>
          <a:blip r:embed="rId3"/>
          <a:stretch>
            <a:fillRect/>
          </a:stretch>
        </p:blipFill>
        <p:spPr>
          <a:xfrm>
            <a:off x="749300" y="12014200"/>
            <a:ext cx="979562" cy="1024521"/>
          </a:xfrm>
          <a:prstGeom prst="rect">
            <a:avLst/>
          </a:prstGeom>
          <a:ln w="12700">
            <a:miter lim="400000"/>
          </a:ln>
        </p:spPr>
      </p:pic>
      <p:sp>
        <p:nvSpPr>
          <p:cNvPr id="252" name="The bluish part, high-energy visible, or HEV light,  causes free radicals and inflammation that can  damage DNA in skin cells."/>
          <p:cNvSpPr txBox="1"/>
          <p:nvPr/>
        </p:nvSpPr>
        <p:spPr>
          <a:xfrm>
            <a:off x="11743233" y="1282700"/>
            <a:ext cx="11379201" cy="1742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28600" indent="-228600" algn="l" defTabSz="457200">
              <a:lnSpc>
                <a:spcPct val="120000"/>
              </a:lnSpc>
              <a:spcBef>
                <a:spcPts val="2000"/>
              </a:spcBef>
              <a:buSzPct val="100000"/>
              <a:buChar char="•"/>
              <a:defRPr sz="3200" spc="-30">
                <a:solidFill>
                  <a:srgbClr val="000000"/>
                </a:solidFill>
              </a:defRPr>
            </a:pPr>
            <a:r>
              <a:rPr>
                <a:latin typeface="Helvetica Light"/>
                <a:ea typeface="Helvetica Light"/>
                <a:cs typeface="Helvetica Light"/>
                <a:sym typeface="Helvetica Light"/>
              </a:rPr>
              <a:t>The bluish part, </a:t>
            </a:r>
            <a:r>
              <a:rPr b="1"/>
              <a:t>high-energy visible,</a:t>
            </a:r>
            <a:r>
              <a:t> or </a:t>
            </a:r>
            <a:r>
              <a:rPr b="1"/>
              <a:t>HEV light,</a:t>
            </a:r>
            <a:r>
              <a:t> </a:t>
            </a:r>
            <a:br/>
            <a:r>
              <a:rPr>
                <a:latin typeface="Helvetica Light"/>
                <a:ea typeface="Helvetica Light"/>
                <a:cs typeface="Helvetica Light"/>
                <a:sym typeface="Helvetica Light"/>
              </a:rPr>
              <a:t>causes free radicals and inflammation that can </a:t>
            </a:r>
            <a:br/>
            <a:r>
              <a:rPr b="1"/>
              <a:t>damage DNA</a:t>
            </a:r>
            <a:r>
              <a:rPr>
                <a:latin typeface="Helvetica Light"/>
                <a:ea typeface="Helvetica Light"/>
                <a:cs typeface="Helvetica Light"/>
                <a:sym typeface="Helvetica Light"/>
              </a:rPr>
              <a:t> in skin cells.</a:t>
            </a:r>
          </a:p>
        </p:txBody>
      </p:sp>
      <p:sp>
        <p:nvSpPr>
          <p:cNvPr id="253" name="It can also contribute to wrinkles and signs of aging."/>
          <p:cNvSpPr txBox="1"/>
          <p:nvPr/>
        </p:nvSpPr>
        <p:spPr>
          <a:xfrm>
            <a:off x="11743233" y="3213100"/>
            <a:ext cx="11379201" cy="584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28600" indent="-228600" algn="l" defTabSz="457200">
              <a:lnSpc>
                <a:spcPct val="120000"/>
              </a:lnSpc>
              <a:spcBef>
                <a:spcPts val="2000"/>
              </a:spcBef>
              <a:buSzPct val="100000"/>
              <a:buChar char="•"/>
              <a:defRPr sz="3200" spc="-30">
                <a:solidFill>
                  <a:srgbClr val="000000"/>
                </a:solidFill>
              </a:defRPr>
            </a:pPr>
            <a:r>
              <a:rPr>
                <a:latin typeface="Helvetica Light"/>
                <a:ea typeface="Helvetica Light"/>
                <a:cs typeface="Helvetica Light"/>
                <a:sym typeface="Helvetica Light"/>
              </a:rPr>
              <a:t>It can also contribute to </a:t>
            </a:r>
            <a:r>
              <a:rPr b="1"/>
              <a:t>wrinkles</a:t>
            </a:r>
            <a:r>
              <a:t> </a:t>
            </a:r>
            <a:r>
              <a:rPr>
                <a:latin typeface="Helvetica Light"/>
                <a:ea typeface="Helvetica Light"/>
                <a:cs typeface="Helvetica Light"/>
                <a:sym typeface="Helvetica Light"/>
              </a:rPr>
              <a:t>and signs of aging.</a:t>
            </a:r>
          </a:p>
        </p:txBody>
      </p:sp>
      <p:sp>
        <p:nvSpPr>
          <p:cNvPr id="254" name="Many experts believe you should protect your skin  and eyes from HEV, which is also emitted by computers, smartphones and other devices."/>
          <p:cNvSpPr txBox="1"/>
          <p:nvPr/>
        </p:nvSpPr>
        <p:spPr>
          <a:xfrm>
            <a:off x="11743233" y="4017772"/>
            <a:ext cx="11379201" cy="1742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28600" indent="-228600" algn="l" defTabSz="457200">
              <a:lnSpc>
                <a:spcPct val="120000"/>
              </a:lnSpc>
              <a:spcBef>
                <a:spcPts val="2000"/>
              </a:spcBef>
              <a:buSzPct val="100000"/>
              <a:buChar char="•"/>
              <a:defRPr sz="3200" spc="-30">
                <a:solidFill>
                  <a:srgbClr val="000000"/>
                </a:solidFill>
              </a:defRPr>
            </a:pPr>
            <a:r>
              <a:rPr>
                <a:latin typeface="Helvetica Light"/>
                <a:ea typeface="Helvetica Light"/>
                <a:cs typeface="Helvetica Light"/>
                <a:sym typeface="Helvetica Light"/>
              </a:rPr>
              <a:t>Many experts believe you should </a:t>
            </a:r>
            <a:r>
              <a:rPr b="1"/>
              <a:t>protect your skin </a:t>
            </a:r>
            <a:br>
              <a:rPr b="1"/>
            </a:br>
            <a:r>
              <a:rPr b="1"/>
              <a:t>and eyes </a:t>
            </a:r>
            <a:r>
              <a:rPr>
                <a:latin typeface="Helvetica Light"/>
                <a:ea typeface="Helvetica Light"/>
                <a:cs typeface="Helvetica Light"/>
                <a:sym typeface="Helvetica Light"/>
              </a:rPr>
              <a:t>from HEV, which is also emitted by computers, smartphones and other devices. </a:t>
            </a:r>
          </a:p>
        </p:txBody>
      </p:sp>
      <p:pic>
        <p:nvPicPr>
          <p:cNvPr id="255" name="Image" descr="Image"/>
          <p:cNvPicPr>
            <a:picLocks noChangeAspect="1"/>
          </p:cNvPicPr>
          <p:nvPr/>
        </p:nvPicPr>
        <p:blipFill>
          <a:blip r:embed="rId4">
            <a:alphaModFix amt="20000"/>
          </a:blip>
          <a:stretch>
            <a:fillRect/>
          </a:stretch>
        </p:blipFill>
        <p:spPr>
          <a:xfrm>
            <a:off x="1270000" y="6388100"/>
            <a:ext cx="2173034" cy="2665121"/>
          </a:xfrm>
          <a:prstGeom prst="rect">
            <a:avLst/>
          </a:prstGeom>
          <a:ln w="12700">
            <a:miter lim="400000"/>
          </a:ln>
        </p:spPr>
      </p:pic>
      <p:pic>
        <p:nvPicPr>
          <p:cNvPr id="256" name="Image" descr="Image"/>
          <p:cNvPicPr>
            <a:picLocks noChangeAspect="1"/>
          </p:cNvPicPr>
          <p:nvPr/>
        </p:nvPicPr>
        <p:blipFill>
          <a:blip r:embed="rId5"/>
          <a:stretch>
            <a:fillRect/>
          </a:stretch>
        </p:blipFill>
        <p:spPr>
          <a:xfrm>
            <a:off x="3036633" y="6716394"/>
            <a:ext cx="9425738" cy="2336827"/>
          </a:xfrm>
          <a:prstGeom prst="rect">
            <a:avLst/>
          </a:prstGeom>
          <a:ln w="12700">
            <a:miter lim="400000"/>
          </a:ln>
        </p:spPr>
      </p:pic>
      <p:pic>
        <p:nvPicPr>
          <p:cNvPr id="257" name="Image" descr="Image"/>
          <p:cNvPicPr>
            <a:picLocks noChangeAspect="1"/>
          </p:cNvPicPr>
          <p:nvPr/>
        </p:nvPicPr>
        <p:blipFill>
          <a:blip r:embed="rId6">
            <a:alphaModFix amt="20000"/>
          </a:blip>
          <a:stretch>
            <a:fillRect/>
          </a:stretch>
        </p:blipFill>
        <p:spPr>
          <a:xfrm>
            <a:off x="11983546" y="6716394"/>
            <a:ext cx="10484028" cy="2336827"/>
          </a:xfrm>
          <a:prstGeom prst="rect">
            <a:avLst/>
          </a:prstGeom>
          <a:ln w="12700">
            <a:miter lim="400000"/>
          </a:ln>
        </p:spPr>
      </p:pic>
      <p:pic>
        <p:nvPicPr>
          <p:cNvPr id="258" name="Image" descr="Image"/>
          <p:cNvPicPr>
            <a:picLocks noChangeAspect="1"/>
          </p:cNvPicPr>
          <p:nvPr/>
        </p:nvPicPr>
        <p:blipFill>
          <a:blip r:embed="rId7"/>
          <a:stretch>
            <a:fillRect/>
          </a:stretch>
        </p:blipFill>
        <p:spPr>
          <a:xfrm>
            <a:off x="3187700" y="8966200"/>
            <a:ext cx="8879688" cy="805301"/>
          </a:xfrm>
          <a:prstGeom prst="rect">
            <a:avLst/>
          </a:prstGeom>
          <a:ln w="12700">
            <a:miter lim="400000"/>
          </a:ln>
        </p:spPr>
      </p:pic>
      <p:sp>
        <p:nvSpPr>
          <p:cNvPr id="15" name="Visible Light…">
            <a:extLst>
              <a:ext uri="{FF2B5EF4-FFF2-40B4-BE49-F238E27FC236}">
                <a16:creationId xmlns:a16="http://schemas.microsoft.com/office/drawing/2014/main" id="{80942645-51C8-8B4D-BFE0-CF0AED89CD47}"/>
              </a:ext>
            </a:extLst>
          </p:cNvPr>
          <p:cNvSpPr/>
          <p:nvPr/>
        </p:nvSpPr>
        <p:spPr>
          <a:xfrm>
            <a:off x="10858500" y="9930295"/>
            <a:ext cx="436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457200">
              <a:lnSpc>
                <a:spcPts val="4500"/>
              </a:lnSpc>
              <a:spcBef>
                <a:spcPts val="200"/>
              </a:spcBef>
              <a:defRPr sz="2800" b="1" spc="-15">
                <a:solidFill>
                  <a:srgbClr val="000000"/>
                </a:solidFill>
              </a:defRPr>
            </a:pPr>
            <a:r>
              <a:rPr dirty="0"/>
              <a:t>Visible Light</a:t>
            </a:r>
            <a:endParaRPr sz="2700" dirty="0"/>
          </a:p>
          <a:p>
            <a:pPr algn="l" defTabSz="457200">
              <a:lnSpc>
                <a:spcPts val="3300"/>
              </a:lnSpc>
              <a:spcBef>
                <a:spcPts val="200"/>
              </a:spcBef>
              <a:defRPr sz="1800" spc="-20">
                <a:solidFill>
                  <a:srgbClr val="000000"/>
                </a:solidFill>
              </a:defRPr>
            </a:pPr>
            <a:r>
              <a:rPr dirty="0"/>
              <a:t>400 to 700 nm</a:t>
            </a:r>
          </a:p>
          <a:p>
            <a:pPr algn="l" defTabSz="457200">
              <a:lnSpc>
                <a:spcPts val="3300"/>
              </a:lnSpc>
              <a:spcBef>
                <a:spcPts val="200"/>
              </a:spcBef>
              <a:defRPr sz="1400" spc="105">
                <a:solidFill>
                  <a:srgbClr val="000000"/>
                </a:solidFill>
              </a:defRPr>
            </a:pPr>
            <a:r>
              <a:rPr cap="all" dirty="0">
                <a:latin typeface="Helvetica Light"/>
                <a:ea typeface="Helvetica Light"/>
                <a:cs typeface="Helvetica Light"/>
                <a:sym typeface="Helvetica Light"/>
              </a:rPr>
              <a:t>Known for:</a:t>
            </a:r>
            <a:r>
              <a:rPr sz="1650" b="1" spc="-14" dirty="0"/>
              <a:t> </a:t>
            </a:r>
            <a:r>
              <a:rPr sz="1800" b="1" spc="-20" dirty="0"/>
              <a:t>Generating free radicals</a:t>
            </a:r>
          </a:p>
        </p:txBody>
      </p:sp>
      <p:cxnSp>
        <p:nvCxnSpPr>
          <p:cNvPr id="16" name="Straight Connector 15">
            <a:extLst>
              <a:ext uri="{FF2B5EF4-FFF2-40B4-BE49-F238E27FC236}">
                <a16:creationId xmlns:a16="http://schemas.microsoft.com/office/drawing/2014/main" id="{5B2D7CC4-4E95-8E43-AF0D-69D77668E7DD}"/>
              </a:ext>
            </a:extLst>
          </p:cNvPr>
          <p:cNvCxnSpPr>
            <a:cxnSpLocks/>
          </p:cNvCxnSpPr>
          <p:nvPr/>
        </p:nvCxnSpPr>
        <p:spPr>
          <a:xfrm>
            <a:off x="10902674" y="10490200"/>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74737EE1-7EFE-8349-80AD-86BBDB9983DC}"/>
              </a:ext>
            </a:extLst>
          </p:cNvPr>
          <p:cNvCxnSpPr>
            <a:cxnSpLocks/>
          </p:cNvCxnSpPr>
          <p:nvPr/>
        </p:nvCxnSpPr>
        <p:spPr>
          <a:xfrm>
            <a:off x="10902674" y="10987157"/>
            <a:ext cx="4766564"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ransition>
    <p:fade/>
  </p:transition>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240</TotalTime>
  <Words>3247</Words>
  <Application>Microsoft Office PowerPoint</Application>
  <PresentationFormat>Custom</PresentationFormat>
  <Paragraphs>216</Paragraphs>
  <Slides>29</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Helvetica</vt:lpstr>
      <vt:lpstr>Helvetica Light</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Becky Kamowitz</cp:lastModifiedBy>
  <cp:revision>31</cp:revision>
  <cp:lastPrinted>2020-10-21T19:01:20Z</cp:lastPrinted>
  <dcterms:modified xsi:type="dcterms:W3CDTF">2022-11-02T12:51:44Z</dcterms:modified>
</cp:coreProperties>
</file>